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commentAuthors.xml" ContentType="application/vnd.openxmlformats-officedocument.presentationml.commentAuthor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tableStyles.xml" ContentType="application/vnd.openxmlformats-officedocument.presentationml.tableStyles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86" r:id="rId7"/>
    <p:sldId id="288" r:id="rId8"/>
    <p:sldId id="289" r:id="rId9"/>
    <p:sldId id="297" r:id="rId10"/>
    <p:sldId id="290" r:id="rId11"/>
    <p:sldId id="291" r:id="rId12"/>
    <p:sldId id="292" r:id="rId13"/>
    <p:sldId id="295" r:id="rId14"/>
    <p:sldId id="294" r:id="rId15"/>
    <p:sldId id="298" r:id="rId16"/>
    <p:sldId id="296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5646" autoAdjust="0"/>
  </p:normalViewPr>
  <p:slideViewPr>
    <p:cSldViewPr snapToGrid="0">
      <p:cViewPr varScale="1">
        <p:scale>
          <a:sx n="104" d="100"/>
          <a:sy n="104" d="100"/>
        </p:scale>
        <p:origin x="1050" y="9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presProps" Target="/ppt/pres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microsoft.com/office/2018/10/relationships/authors" Target="/ppt/authors.xml" Id="rId25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commentAuthors" Target="/ppt/commentAuthor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openxmlformats.org/officeDocument/2006/relationships/tableStyles" Target="/ppt/tableStyles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heme" Target="/ppt/theme/theme12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viewProps" Target="/ppt/viewProps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D2F1A327-BF91-4603-85C0-ADEFDEA0C6B6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EAFF3A6F-DEFA-45E0-9496-BEE7C2C6F3D0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9B8DD04-C0C3-410F-8238-69BAB4610136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97DC217-DF71-1A49-B3EA-559F1F43B0FF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74778719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65845358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F97DC217-DF71-1A49-B3EA-559F1F43B0FF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16857176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任意多边形(F)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9692640" cy="1371600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C45E425B-455F-127B-1647-045FD094F15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167493" y="2087561"/>
            <a:ext cx="2693306" cy="3890543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>
                <a:latin typeface="+mn-cs"/>
                <a:cs typeface="+mn-cs"/>
              </a:defRPr>
            </a:lvl1pPr>
            <a:lvl2pPr marL="457200" indent="0">
              <a:buNone/>
              <a:defRPr lang="zh-CN" sz="2000">
                <a:latin typeface="+mn-cs"/>
                <a:cs typeface="+mn-cs"/>
              </a:defRPr>
            </a:lvl2pPr>
            <a:lvl3pPr marL="914400" indent="0">
              <a:buNone/>
              <a:defRPr lang="zh-CN" sz="2000">
                <a:latin typeface="+mn-cs"/>
                <a:cs typeface="+mn-cs"/>
              </a:defRPr>
            </a:lvl3pPr>
            <a:lvl4pPr marL="1371600" indent="0">
              <a:buNone/>
              <a:defRPr lang="zh-CN" sz="2000">
                <a:latin typeface="+mn-cs"/>
                <a:cs typeface="+mn-cs"/>
              </a:defRPr>
            </a:lvl4pPr>
            <a:lvl5pPr marL="1828800" indent="0">
              <a:buNone/>
              <a:defRPr lang="zh-CN" sz="2000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16400" y="2087563"/>
            <a:ext cx="6730274" cy="3890543"/>
          </a:xfrm>
        </p:spPr>
        <p:txBody>
          <a:bodyPr rtlCol="0">
            <a:noAutofit/>
          </a:bodyPr>
          <a:lstStyle>
            <a:lvl1pPr marL="0" indent="0">
              <a:buNone/>
              <a:defRPr lang="zh-CN">
                <a:latin typeface="+mn-cs"/>
                <a:cs typeface="+mn-cs"/>
              </a:defRPr>
            </a:lvl1pPr>
            <a:lvl2pPr marL="457200" indent="0">
              <a:buNone/>
              <a:defRPr lang="zh-CN">
                <a:latin typeface="+mn-cs"/>
                <a:cs typeface="+mn-cs"/>
              </a:defRPr>
            </a:lvl2pPr>
            <a:lvl3pPr marL="914400" indent="0">
              <a:buNone/>
              <a:defRPr lang="zh-CN">
                <a:latin typeface="+mn-cs"/>
                <a:cs typeface="+mn-cs"/>
              </a:defRPr>
            </a:lvl3pPr>
            <a:lvl4pPr marL="1371600" indent="0">
              <a:buNone/>
              <a:defRPr lang="zh-CN">
                <a:latin typeface="+mn-cs"/>
                <a:cs typeface="+mn-cs"/>
              </a:defRPr>
            </a:lvl4pPr>
            <a:lvl5pPr marL="1828800" indent="0">
              <a:buNone/>
              <a:defRPr lang="zh-CN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27098551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、内容和图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>
                <a:latin typeface="+mn-cs"/>
                <a:cs typeface="+mn-cs"/>
              </a:endParaRPr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任意多边形(F)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  <p:sp>
            <p:nvSpPr>
              <p:cNvPr id="8" name="任意多边形(F)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rtlCol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1pPr>
            <a:lvl2pPr marL="347663" indent="0" algn="ctr"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2pPr>
            <a:lvl3pPr marL="685800" indent="0" algn="ctr"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3pPr>
            <a:lvl4pPr marL="914400" indent="0" algn="ctr"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4pPr>
            <a:lvl5pPr marL="1143000" indent="0" algn="ctr"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 rtlCol="0"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  <a:latin typeface="+mn-cs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  <a:latin typeface="+mn-cs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  <a:latin typeface="+mn-cs"/>
                <a:cs typeface="+mn-cs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  <a:latin typeface="+mn-cs"/>
                <a:cs typeface="+mn-cs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图表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任意多边形(F)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 lang="zh-CN">
                <a:latin typeface="+mn-cs"/>
                <a:cs typeface="+mn-cs"/>
              </a:defRPr>
            </a:lvl1pPr>
            <a:lvl2pPr marL="457200" indent="0">
              <a:buNone/>
              <a:defRPr lang="zh-CN">
                <a:latin typeface="+mn-cs"/>
                <a:cs typeface="+mn-cs"/>
              </a:defRPr>
            </a:lvl2pPr>
            <a:lvl3pPr marL="914400" indent="0">
              <a:buNone/>
              <a:defRPr lang="zh-CN">
                <a:latin typeface="+mn-cs"/>
                <a:cs typeface="+mn-cs"/>
              </a:defRPr>
            </a:lvl3pPr>
            <a:lvl4pPr marL="1371600" indent="0">
              <a:buNone/>
              <a:defRPr lang="zh-CN">
                <a:latin typeface="+mn-cs"/>
                <a:cs typeface="+mn-cs"/>
              </a:defRPr>
            </a:lvl4pPr>
            <a:lvl5pPr marL="1828800" indent="0">
              <a:buNone/>
              <a:defRPr lang="zh-CN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结束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长方形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任意多边形(F)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16" name="任意多边形(F)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</p:grpSp>
        <p:sp>
          <p:nvSpPr>
            <p:cNvPr id="22" name="任意多边形(F)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7" name="任意多边形(F)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rtlCol="0" anchor="b">
            <a:noAutofit/>
          </a:bodyPr>
          <a:lstStyle>
            <a:lvl1pPr algn="l">
              <a:defRPr lang="zh-CN" sz="60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zh-CN" sz="2800">
                <a:latin typeface="+mn-cs"/>
                <a:cs typeface="+mn-cs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椭圆形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9" name="任意多边形(F)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任意多边形(F)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16" name="任意多边形(F)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</p:grpSp>
        <p:sp>
          <p:nvSpPr>
            <p:cNvPr id="22" name="任意多边形(F)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28" name="任意多边形(F)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zh-CN" sz="60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>
                <a:latin typeface="+mn-cs"/>
                <a:cs typeface="+mn-cs"/>
              </a:endParaRPr>
            </a:p>
          </p:txBody>
        </p:sp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任意多边形(F)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  <p:sp>
            <p:nvSpPr>
              <p:cNvPr id="8" name="任意多边形(F)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 rtlCol="0">
            <a:normAutofit/>
          </a:bodyPr>
          <a:lstStyle>
            <a:lvl1pPr marL="0" indent="0">
              <a:buNone/>
              <a:defRPr lang="zh-CN">
                <a:latin typeface="+mn-cs"/>
                <a:cs typeface="+mn-cs"/>
              </a:defRPr>
            </a:lvl1pPr>
            <a:lvl2pPr marL="457200" indent="0">
              <a:buNone/>
              <a:defRPr lang="zh-CN">
                <a:latin typeface="+mn-cs"/>
                <a:cs typeface="+mn-cs"/>
              </a:defRPr>
            </a:lvl2pPr>
            <a:lvl3pPr marL="914400" indent="0">
              <a:buNone/>
              <a:defRPr lang="zh-CN">
                <a:latin typeface="+mn-cs"/>
                <a:cs typeface="+mn-cs"/>
              </a:defRPr>
            </a:lvl3pPr>
            <a:lvl4pPr marL="1371600" indent="0">
              <a:buNone/>
              <a:defRPr lang="zh-CN">
                <a:latin typeface="+mn-cs"/>
                <a:cs typeface="+mn-cs"/>
              </a:defRPr>
            </a:lvl4pPr>
            <a:lvl5pPr marL="1828800" indent="0">
              <a:buNone/>
              <a:defRPr lang="zh-CN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右侧图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>
                <a:latin typeface="+mn-cs"/>
                <a:cs typeface="+mn-cs"/>
              </a:endParaRPr>
            </a:p>
          </p:txBody>
        </p:sp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任意多边形(F)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  <p:sp>
            <p:nvSpPr>
              <p:cNvPr id="8" name="任意多边形(F)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rtlCol="0" anchor="ctr" anchorCtr="0">
            <a:noAutofit/>
          </a:bodyPr>
          <a:lstStyle>
            <a:lvl1pPr>
              <a:defRPr lang="zh-CN" sz="60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5" name="图片占位符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zh-CN" sz="20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左侧图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>
                <a:latin typeface="+mn-cs"/>
                <a:cs typeface="+mn-cs"/>
              </a:endParaRPr>
            </a:p>
          </p:txBody>
        </p:sp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任意多边形(F)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  <p:sp>
            <p:nvSpPr>
              <p:cNvPr id="8" name="任意多边形(F)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rtlCol="0" anchor="b" anchorCtr="0">
            <a:noAutofit/>
          </a:bodyPr>
          <a:lstStyle>
            <a:lvl1pPr>
              <a:defRPr lang="zh-CN" sz="60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rtlCol="0" anchor="t" anchorCtr="0">
            <a:noAutofit/>
          </a:bodyPr>
          <a:lstStyle>
            <a:lvl1pPr marL="0" indent="0" algn="l">
              <a:buNone/>
              <a:defRPr lang="zh-CN" sz="3200">
                <a:latin typeface="+mn-cs"/>
                <a:cs typeface="+mn-cs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/>
              <a:t>单击此处添加副标题</a:t>
            </a:r>
          </a:p>
        </p:txBody>
      </p:sp>
      <p:sp>
        <p:nvSpPr>
          <p:cNvPr id="15" name="图片占位符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zh-CN" sz="20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长方形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5" name="任意多边形(F)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13" name="标题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 rtlCol="0"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zh-CN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zh-CN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zh-CN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任意多边形(F)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任意多边形(F)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16" name="任意多边形(F)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</p:grpSp>
        <p:sp>
          <p:nvSpPr>
            <p:cNvPr id="17" name="任意多边形(F)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8" name="任意多边形(F)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rtlCol="0" anchor="b">
            <a:noAutofit/>
          </a:bodyPr>
          <a:lstStyle>
            <a:lvl1pPr algn="l">
              <a:defRPr lang="zh-CN" sz="6000" b="1">
                <a:solidFill>
                  <a:schemeClr val="bg1"/>
                </a:solidFill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zh-CN" sz="3200">
                <a:solidFill>
                  <a:schemeClr val="bg1"/>
                </a:solidFill>
                <a:latin typeface="+mn-cs"/>
                <a:cs typeface="+mn-cs"/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 2 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任意多边形(F)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  <p:sp>
            <p:nvSpPr>
              <p:cNvPr id="8" name="任意多边形(F)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>
                  <a:latin typeface="+mn-cs"/>
                  <a:cs typeface="+mn-cs"/>
                </a:endParaRPr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zh-CN" sz="2000">
                <a:latin typeface="+mn-cs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 2 栏内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任意多边形(F)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5" name="任意多边形(F)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rtlCol="0" anchor="b">
            <a:noAutofit/>
          </a:bodyPr>
          <a:lstStyle>
            <a:lvl1pPr>
              <a:defRPr lang="zh-CN" sz="4200" b="1">
                <a:solidFill>
                  <a:schemeClr val="bg1"/>
                </a:solidFill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12" name="灯片编号占位符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、内容和图像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208822" cy="6858002"/>
            <a:chOff x="0" y="0"/>
            <a:chExt cx="12208822" cy="6858002"/>
          </a:xfrm>
        </p:grpSpPr>
        <p:sp>
          <p:nvSpPr>
            <p:cNvPr id="7" name="长方形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13" name="标题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10643508" cy="1371600"/>
          </a:xfrm>
        </p:spPr>
        <p:txBody>
          <a:bodyPr rtlCol="0" anchor="b">
            <a:noAutofit/>
          </a:bodyPr>
          <a:lstStyle>
            <a:lvl1pPr>
              <a:defRPr lang="zh-CN" sz="4200" b="1">
                <a:latin typeface="+mj-cs"/>
                <a:cs typeface="+mj-cs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B07A1CF7-9B3B-E43E-830E-DAB65B608249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166088" y="2652713"/>
            <a:ext cx="5394959" cy="3436936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bg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8" name="图片占位符 14">
            <a:extLst>
              <a:ext uri="{FF2B5EF4-FFF2-40B4-BE49-F238E27FC236}">
                <a16:creationId xmlns:a16="http://schemas.microsoft.com/office/drawing/2014/main" id="{D976D8D6-3BDC-1908-3425-FEE3EEF51A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17920" y="1447800"/>
            <a:ext cx="4214010" cy="421401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zh-CN" sz="20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zh-CN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zh-CN">
                <a:solidFill>
                  <a:schemeClr val="accent2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zh-CN">
                <a:solidFill>
                  <a:schemeClr val="accent3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93030505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tx2"/>
                </a:solidFill>
                <a:latin typeface="+mn-cs"/>
                <a:cs typeface="+mn-cs"/>
              </a:defRPr>
            </a:lvl1pPr>
          </a:lstStyle>
          <a:p>
            <a:pPr rtl="0"/>
            <a:r>
              <a:rPr lang="zh-CN"/>
              <a:t>20XX/9/8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zh-CN" sz="1200">
                <a:solidFill>
                  <a:schemeClr val="tx2"/>
                </a:solidFill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tx2"/>
                </a:solidFill>
                <a:latin typeface="+mn-cs"/>
                <a:cs typeface="+mn-cs"/>
              </a:defRPr>
            </a:lvl1pPr>
          </a:lstStyle>
          <a:p>
            <a:pPr rtl="0"/>
            <a:fld id="{294A09A9-5501-47C1-A89A-A340965A2BE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4" r:id="rId4"/>
    <p:sldLayoutId id="2147483671" r:id="rId5"/>
    <p:sldLayoutId id="2147483659" r:id="rId6"/>
    <p:sldLayoutId id="2147483668" r:id="rId7"/>
    <p:sldLayoutId id="2147483669" r:id="rId8"/>
    <p:sldLayoutId id="2147483675" r:id="rId9"/>
    <p:sldLayoutId id="2147483677" r:id="rId10"/>
    <p:sldLayoutId id="2147483676" r:id="rId11"/>
    <p:sldLayoutId id="2147483661" r:id="rId12"/>
    <p:sldLayoutId id="2147483666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zh-CN" sz="4400" kern="1200">
          <a:solidFill>
            <a:schemeClr val="tx1"/>
          </a:solidFill>
          <a:latin typeface="+mj-cs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+mn-c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c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4.jp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22.jp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33.jp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02FA0-5805-E9D5-E5A1-5B4B485C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9692640" cy="13716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活力演讲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E9A705-E123-1C6C-EC93-CEE377B741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7492" y="2087561"/>
            <a:ext cx="2918475" cy="389054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学会在演讲中注入活力，留下持久的印象</a:t>
            </a:r>
          </a:p>
          <a:p>
            <a:pPr rtl="0"/>
            <a:r>
              <a:rPr lang="zh-CN"/>
              <a:t>有效沟通的目标之一是激励你的受众</a:t>
            </a:r>
          </a:p>
        </p:txBody>
      </p:sp>
      <p:graphicFrame>
        <p:nvGraphicFramePr>
          <p:cNvPr id="5" name="表格占位符 2">
            <a:extLst>
              <a:ext uri="{FF2B5EF4-FFF2-40B4-BE49-F238E27FC236}">
                <a16:creationId xmlns:a16="http://schemas.microsoft.com/office/drawing/2014/main" id="{FD8D3D14-313E-8ED7-7BE9-2E3D506F1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09738"/>
              </p:ext>
            </p:extLst>
          </p:nvPr>
        </p:nvGraphicFramePr>
        <p:xfrm>
          <a:off x="4216400" y="2087563"/>
          <a:ext cx="6771640" cy="388619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9291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37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指标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实际值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86937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1246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7494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15534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DC00FF-6B42-7D84-7831-AACC4E18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最后的提示和要点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640080"/>
            <a:ext cx="4297680" cy="429768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寻求反馈</a:t>
            </a:r>
          </a:p>
          <a:p>
            <a:pPr rtl="0"/>
            <a:r>
              <a:rPr lang="zh-CN" dirty="0"/>
              <a:t>反思表现</a:t>
            </a:r>
          </a:p>
          <a:p>
            <a:pPr rtl="0"/>
            <a:r>
              <a:rPr lang="zh-CN" dirty="0"/>
              <a:t>探索新技巧</a:t>
            </a:r>
          </a:p>
          <a:p>
            <a:pPr rtl="0"/>
            <a:r>
              <a:rPr lang="zh-CN" dirty="0"/>
              <a:t>设定个人目标</a:t>
            </a:r>
          </a:p>
          <a:p>
            <a:pPr rtl="0"/>
            <a:r>
              <a:rPr lang="zh-CN" dirty="0"/>
              <a:t>反复演练和调整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549900" y="2706688"/>
            <a:ext cx="5943600" cy="338296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一致的排练</a:t>
            </a:r>
          </a:p>
          <a:p>
            <a:pPr lvl="1" rtl="0"/>
            <a:r>
              <a:rPr lang="zh-CN" dirty="0"/>
              <a:t>加强你的熟悉度</a:t>
            </a:r>
          </a:p>
          <a:p>
            <a:pPr rtl="0"/>
            <a:r>
              <a:rPr lang="zh-CN" dirty="0"/>
              <a:t>完善演讲风格</a:t>
            </a:r>
          </a:p>
          <a:p>
            <a:pPr lvl="1" rtl="0"/>
            <a:r>
              <a:rPr lang="zh-CN" dirty="0"/>
              <a:t>节奏、语气和重点</a:t>
            </a:r>
          </a:p>
          <a:p>
            <a:pPr rtl="0"/>
            <a:r>
              <a:rPr lang="zh-CN" dirty="0"/>
              <a:t>定时和过渡</a:t>
            </a:r>
          </a:p>
          <a:p>
            <a:pPr lvl="1" rtl="0"/>
            <a:r>
              <a:rPr lang="zh-CN" dirty="0"/>
              <a:t>目的是演讲流畅、专业</a:t>
            </a:r>
          </a:p>
          <a:p>
            <a:pPr rtl="0"/>
            <a:r>
              <a:rPr lang="zh-CN" dirty="0"/>
              <a:t>练习受众</a:t>
            </a:r>
          </a:p>
          <a:p>
            <a:pPr lvl="1" rtl="0"/>
            <a:r>
              <a:rPr lang="zh-CN" dirty="0"/>
              <a:t>争取同事来听并提供反馈</a:t>
            </a:r>
          </a:p>
          <a:p>
            <a:pPr lvl="1" rtl="0"/>
            <a:endParaRPr lang="zh-CN" dirty="0"/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4" name="表格占位符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320616"/>
              </p:ext>
            </p:extLst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影响因素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提升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6337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Brita Tamm</a:t>
            </a:r>
          </a:p>
          <a:p>
            <a:pPr rtl="0"/>
            <a:r>
              <a:rPr lang="zh-CN" dirty="0"/>
              <a:t>502-555-0152</a:t>
            </a:r>
          </a:p>
          <a:p>
            <a:pPr rtl="0"/>
            <a:r>
              <a:rPr lang="zh-CN" dirty="0"/>
              <a:t>brita@firstupconsultants.com</a:t>
            </a:r>
          </a:p>
          <a:p>
            <a:pPr rtl="0"/>
            <a:r>
              <a:rPr lang="zh-CN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基本演示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议程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简介</a:t>
            </a:r>
          </a:p>
          <a:p>
            <a:pPr rtl="0"/>
            <a:r>
              <a:rPr lang="zh-CN" dirty="0"/>
              <a:t>建立自信</a:t>
            </a:r>
          </a:p>
          <a:p>
            <a:pPr rtl="0"/>
            <a:r>
              <a:rPr lang="zh-CN" dirty="0"/>
              <a:t>吸引受众</a:t>
            </a:r>
          </a:p>
          <a:p>
            <a:pPr rtl="0"/>
            <a:r>
              <a:rPr lang="zh-CN" dirty="0"/>
              <a:t>视觉辅助</a:t>
            </a:r>
          </a:p>
          <a:p>
            <a:pPr rtl="0"/>
            <a:r>
              <a:rPr lang="zh-CN" dirty="0"/>
              <a:t>最后的提示和要点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5486400" cy="41148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强大的沟通</a:t>
            </a:r>
          </a:p>
        </p:txBody>
      </p:sp>
      <p:pic>
        <p:nvPicPr>
          <p:cNvPr id="10" name="图片占位符 9" descr="一个人在教室里拿着书">
            <a:extLst>
              <a:ext uri="{FF2B5EF4-FFF2-40B4-BE49-F238E27FC236}">
                <a16:creationId xmlns:a16="http://schemas.microsoft.com/office/drawing/2014/main" id="{FCA2FB5B-570E-D181-A4B1-1DCB61C089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7183438" y="1168400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457200"/>
            <a:ext cx="5120640" cy="32004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克服紧张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3657600"/>
            <a:ext cx="5120640" cy="18288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自信提升策略</a:t>
            </a:r>
          </a:p>
        </p:txBody>
      </p:sp>
      <p:pic>
        <p:nvPicPr>
          <p:cNvPr id="17" name="图片占位符 16" descr="两个人在一条旁行道上走着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吸引受众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与受众进行眼神交流，创造一种亲密感和参与感</a:t>
            </a:r>
          </a:p>
          <a:p>
            <a:pPr rtl="0"/>
            <a:r>
              <a:rPr lang="zh-CN" dirty="0"/>
              <a:t>在演示中穿插相关的故事，使用叙述让你的内容令人难忘、影响深远</a:t>
            </a:r>
          </a:p>
          <a:p>
            <a:pPr rtl="0"/>
            <a:r>
              <a:rPr lang="zh-CN" dirty="0"/>
              <a:t>鼓励提问并提供深思熟虑的回答，提高受众的参与度</a:t>
            </a:r>
          </a:p>
          <a:p>
            <a:pPr rtl="0"/>
            <a:r>
              <a:rPr lang="zh-CN" dirty="0"/>
              <a:t>使用现场投票或调查来收集受众的意见，提高参与度，确保受众沉浸其中</a:t>
            </a:r>
          </a:p>
        </p:txBody>
      </p:sp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77553"/>
            <a:ext cx="6245912" cy="326944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选择视觉辅助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492896"/>
            <a:ext cx="6245912" cy="91285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增强演示效果</a:t>
            </a:r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23984"/>
            <a:ext cx="4663440" cy="333283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这是公开演讲中使用的强大工具。它包括改变音高、音调和音量来传达情感、强调要点和保持兴趣： 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23984"/>
            <a:ext cx="4663440" cy="333283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有效的肢体语言可以增强你的信息，让它更具影响力、更加令人难忘：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</p:txBody>
      </p:sp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指导问答环节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6813" y="2024063"/>
            <a:ext cx="4664075" cy="333216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提前了解你的资料</a:t>
            </a:r>
          </a:p>
          <a:p>
            <a:pPr rtl="0"/>
            <a:r>
              <a:rPr lang="zh-CN" dirty="0"/>
              <a:t>预测常见问题</a:t>
            </a:r>
          </a:p>
          <a:p>
            <a:pPr rtl="0"/>
            <a:r>
              <a:rPr lang="zh-CN" dirty="0"/>
              <a:t>排练你的回答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83325" y="2024063"/>
            <a:ext cx="4664075" cy="333216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在问答环节保持冷静是展现自信和权威的关键。请考虑以下保持冷静的技巧：</a:t>
            </a:r>
          </a:p>
          <a:p>
            <a:pPr lvl="1" rtl="0"/>
            <a:r>
              <a:rPr lang="zh-CN" dirty="0"/>
              <a:t>保持冷静</a:t>
            </a:r>
          </a:p>
          <a:p>
            <a:pPr lvl="1" rtl="0"/>
            <a:r>
              <a:rPr lang="zh-CN" dirty="0"/>
              <a:t>主动倾听</a:t>
            </a:r>
          </a:p>
          <a:p>
            <a:pPr lvl="1" rtl="0"/>
            <a:r>
              <a:rPr lang="zh-CN" dirty="0"/>
              <a:t>暂停并反思</a:t>
            </a:r>
          </a:p>
          <a:p>
            <a:pPr lvl="1" rtl="0"/>
            <a:r>
              <a:rPr lang="zh-CN" dirty="0"/>
              <a:t>保持眼神交流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10643508" cy="13716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演讲的影响力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6813" y="2652713"/>
            <a:ext cx="5394325" cy="343693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</p:txBody>
      </p:sp>
      <p:pic>
        <p:nvPicPr>
          <p:cNvPr id="25" name="图片占位符 24" descr="一群人看着电脑">
            <a:extLst>
              <a:ext uri="{FF2B5EF4-FFF2-40B4-BE49-F238E27FC236}">
                <a16:creationId xmlns:a16="http://schemas.microsoft.com/office/drawing/2014/main" id="{E57751D1-D655-B1C0-2407-A8826F55102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667" r="16667"/>
          <a:stretch/>
        </p:blipFill>
        <p:spPr>
          <a:xfrm>
            <a:off x="7317920" y="1447800"/>
            <a:ext cx="4214010" cy="4214010"/>
          </a:xfrm>
        </p:spPr>
      </p:pic>
    </p:spTree>
    <p:extLst>
      <p:ext uri="{BB962C8B-B14F-4D97-AF65-F5344CB8AC3E}">
        <p14:creationId xmlns:p14="http://schemas.microsoft.com/office/powerpoint/2010/main" val="362649583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731D3D4E-040D-4F59-9215-B1F04B81B9FE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3CE52C7A-8834-4F18-859F-7167A187E1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5A7188B1-CB43-4216-A332-EE7733BC22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439</ap:Words>
  <ap:PresentationFormat>宽屏</ap:PresentationFormat>
  <ap:Paragraphs>123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6">
      <vt:lpstr>Microsoft YaHei UI</vt:lpstr>
      <vt:lpstr>Arial</vt:lpstr>
      <vt:lpstr>自定义</vt:lpstr>
      <vt:lpstr>基本演示</vt:lpstr>
      <vt:lpstr>议程</vt:lpstr>
      <vt:lpstr>强大的沟通</vt:lpstr>
      <vt:lpstr>克服紧张</vt:lpstr>
      <vt:lpstr>吸引受众</vt:lpstr>
      <vt:lpstr>选择视觉辅助</vt:lpstr>
      <vt:lpstr>有效演讲技巧</vt:lpstr>
      <vt:lpstr>指导问答环节</vt:lpstr>
      <vt:lpstr>演讲的影响力 </vt:lpstr>
      <vt:lpstr>活力演讲</vt:lpstr>
      <vt:lpstr>最后的提示和要点</vt:lpstr>
      <vt:lpstr>演讲参与度指标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2023-12-12T16:04:07Z</dcterms:created>
  <dcterms:modified xsi:type="dcterms:W3CDTF">2024-03-14T09:14:40Z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