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83" r:id="rId22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F86572-57B1-4E0B-B2E6-A9573D518761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2020/1/20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F343474-2CB3-45A6-AA3F-A408614D85DC}" type="datetime1">
              <a:rPr lang="zh-CN" altLang="en-US" smtClean="0"/>
              <a:pPr/>
              <a:t>2020/1/20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8649DAF-093F-4482-AA38-346E9A2DEE9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636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280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933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5874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7894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5598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08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685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7707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68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161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284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625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5418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5670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580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044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图片占位符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在此处插入或拖放图像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  <p:cxnSp>
        <p:nvCxnSpPr>
          <p:cNvPr id="5" name="直接连接符​​(S) 4" descr="幻灯片标题分隔线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 dirty="0"/>
              <a:t>徽标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倍图像项目符号右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形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椭圆形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" name="椭圆形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2" name="长方形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97536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536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 dirty="0"/>
              <a:t>在此处插入或拖放图像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1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2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3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51" name="八边形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椭圆形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accent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" name="椭圆形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椭圆形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accent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灯片编号占位符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grpSp>
        <p:nvGrpSpPr>
          <p:cNvPr id="22" name="组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任意多边形：形状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：形状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：形状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：形状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：形状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：形状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：形状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8" name="图片占位符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39" name="图片占位符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40" name="图片占位符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cxnSp>
        <p:nvCxnSpPr>
          <p:cNvPr id="36" name="直接连接符​​(S) 35" descr="幻灯片上的第一条分隔线">
            <a:extLst>
              <a:ext uri="{FF2B5EF4-FFF2-40B4-BE49-F238E27FC236}">
                <a16:creationId xmlns:a16="http://schemas.microsoft.com/office/drawing/2014/main" id="{6DFB56AF-75D4-4B38-B5A6-12AC8AD16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5" y="2811968"/>
            <a:ext cx="27655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​​(S) 36" descr="幻灯片上的第二条分隔线">
            <a:extLst>
              <a:ext uri="{FF2B5EF4-FFF2-40B4-BE49-F238E27FC236}">
                <a16:creationId xmlns:a16="http://schemas.microsoft.com/office/drawing/2014/main" id="{571A0042-84F7-4FAD-9DB9-A5B53E5F0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4" y="4406892"/>
            <a:ext cx="27655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数字产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：形状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任意多边形：形状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任意多边形：形状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任意多边形：形状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任意多边形：形状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任意多边形：形状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任意多边形：形状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任意多边形：形状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任意多边形：形状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任意多边形：形状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" name="任意多边形：形状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任意多边形：形状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任意多边形：形状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任意多边形：形状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43" name="组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圆角矩形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圆角矩形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矩形​：圆角矩形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圆角矩形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圆角矩形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椭圆形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椭圆形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椭圆形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CN" altLang="en-US" noProof="0" dirty="0"/>
              <a:t>在此处显示加粗文本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8" name="幻灯片编号占位符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5" name="图片占位符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 dirty="0"/>
              <a:t>在此处插入或拖放图像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列图像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形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椭圆形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椭圆形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8" name="幻灯片编号占位符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2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3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4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 dirty="0"/>
              <a:t>子标题</a:t>
            </a:r>
          </a:p>
        </p:txBody>
      </p:sp>
      <p:sp>
        <p:nvSpPr>
          <p:cNvPr id="20" name="图片占位符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21" name="图片占位符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22" name="图片占位符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cxnSp>
        <p:nvCxnSpPr>
          <p:cNvPr id="23" name="直接连接符​​(S) 22" descr="幻灯片上的第一条分隔线">
            <a:extLst>
              <a:ext uri="{FF2B5EF4-FFF2-40B4-BE49-F238E27FC236}">
                <a16:creationId xmlns:a16="http://schemas.microsoft.com/office/drawing/2014/main" id="{6662760C-CBD5-4072-A5AC-2AC3DFF41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​​(S) 23" descr="幻灯片上的第二条分隔线">
            <a:extLst>
              <a:ext uri="{FF2B5EF4-FFF2-40B4-BE49-F238E27FC236}">
                <a16:creationId xmlns:a16="http://schemas.microsoft.com/office/drawing/2014/main" id="{1E0F6676-ECF9-4320-A187-9C308A86D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较大数字选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 dirty="0"/>
              <a:t>节标题</a:t>
            </a:r>
          </a:p>
        </p:txBody>
      </p:sp>
      <p:sp>
        <p:nvSpPr>
          <p:cNvPr id="27" name="文本占位符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66700" lvl="0" indent="-266700" algn="ctr" rtl="0"/>
            <a:r>
              <a:rPr lang="zh-CN" altLang="en-US" noProof="0" dirty="0"/>
              <a:t>节标题</a:t>
            </a:r>
          </a:p>
        </p:txBody>
      </p:sp>
      <p:sp>
        <p:nvSpPr>
          <p:cNvPr id="28" name="文本占位符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66700" lvl="0" indent="-266700" algn="ctr" rtl="0"/>
            <a:r>
              <a:rPr lang="zh-CN" altLang="en-US" noProof="0" dirty="0"/>
              <a:t>节标题</a:t>
            </a:r>
          </a:p>
        </p:txBody>
      </p:sp>
      <p:sp>
        <p:nvSpPr>
          <p:cNvPr id="48" name="任意多边形：形状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7" name="任意多边形：形状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任意多边形：形状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任意多边形：形状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任意多边形：形状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任意多边形：形状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任意多边形：形状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任意多边形：形状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任意多边形：形状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29" name="任意多边形：形状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文本占位符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en-US" altLang="zh-CN" noProof="0" dirty="0"/>
              <a:t>1</a:t>
            </a:r>
          </a:p>
        </p:txBody>
      </p:sp>
      <p:sp>
        <p:nvSpPr>
          <p:cNvPr id="32" name="文本占位符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 dirty="0"/>
              <a:t>2</a:t>
            </a:r>
          </a:p>
        </p:txBody>
      </p:sp>
      <p:sp>
        <p:nvSpPr>
          <p:cNvPr id="33" name="文本占位符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66700" lvl="0" indent="-266700" algn="ctr" rtl="0"/>
            <a:r>
              <a:rPr lang="en-US" altLang="zh-CN" noProof="0" dirty="0"/>
              <a:t>3</a:t>
            </a:r>
          </a:p>
        </p:txBody>
      </p:sp>
      <p:sp>
        <p:nvSpPr>
          <p:cNvPr id="35" name="文本占位符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 dirty="0"/>
              <a:t>节说明</a:t>
            </a:r>
          </a:p>
        </p:txBody>
      </p:sp>
      <p:sp>
        <p:nvSpPr>
          <p:cNvPr id="37" name="文本占位符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CN" altLang="en-US" noProof="0" dirty="0"/>
              <a:t>节说明</a:t>
            </a:r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CN" altLang="en-US" noProof="0" dirty="0"/>
              <a:t>节说明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：形状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任意多边形：形状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任意多边形：形状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任意多边形：形状 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任意多边形：形状 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任意多边形：形状 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任意多边形：形状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任意多边形：形状 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任意多边形：形状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任意多边形：形状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任意多边形：形状 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任意多边形：形状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任意多边形：形状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任意多边形：形状 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11" name="幻灯片编号占位符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26" name="内容占位符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27" name="文本占位符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66700" lvl="0" indent="-266700" rtl="0"/>
            <a:r>
              <a:rPr lang="zh-CN" altLang="en-US" noProof="0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3984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市场空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：形状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7" name="幻灯片编号占位符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(S)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象限标题</a:t>
            </a:r>
          </a:p>
        </p:txBody>
      </p:sp>
      <p:sp>
        <p:nvSpPr>
          <p:cNvPr id="20" name="文本占位符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象限标题</a:t>
            </a:r>
          </a:p>
        </p:txBody>
      </p:sp>
      <p:sp>
        <p:nvSpPr>
          <p:cNvPr id="21" name="文本占位符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象限标题</a:t>
            </a:r>
          </a:p>
        </p:txBody>
      </p:sp>
      <p:sp>
        <p:nvSpPr>
          <p:cNvPr id="22" name="文本占位符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象限标题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已分栏为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8" name="幻灯片编号占位符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 dirty="0"/>
              <a:t>子标题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CN" altLang="en-US" noProof="0" dirty="0"/>
              <a:t>第 </a:t>
            </a:r>
            <a:r>
              <a:rPr lang="en-US" altLang="zh-CN" noProof="0" dirty="0"/>
              <a:t>1 </a:t>
            </a:r>
            <a:r>
              <a:rPr lang="zh-CN" altLang="en-US" noProof="0" dirty="0"/>
              <a:t>节标题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第 </a:t>
            </a:r>
            <a:r>
              <a:rPr lang="en-US" altLang="zh-CN" noProof="0" dirty="0"/>
              <a:t>2 </a:t>
            </a:r>
            <a:r>
              <a:rPr lang="zh-CN" altLang="en-US" noProof="0" dirty="0"/>
              <a:t>节标题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第 </a:t>
            </a:r>
            <a:r>
              <a:rPr lang="en-US" altLang="zh-CN" noProof="0" dirty="0"/>
              <a:t>3 </a:t>
            </a:r>
            <a:r>
              <a:rPr lang="zh-CN" altLang="en-US" noProof="0" dirty="0"/>
              <a:t>节标题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程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13" name="文本占位符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 dirty="0"/>
              <a:t>子标题</a:t>
            </a:r>
          </a:p>
        </p:txBody>
      </p:sp>
      <p:cxnSp>
        <p:nvCxnSpPr>
          <p:cNvPr id="15" name="直线型箭头连接符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zh-CN" altLang="en-US" noProof="0" dirty="0"/>
              <a:t>年</a:t>
            </a:r>
          </a:p>
        </p:txBody>
      </p:sp>
      <p:sp>
        <p:nvSpPr>
          <p:cNvPr id="17" name="文本占位符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21" name="文本占位符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22" name="文本占位符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25" name="文本占位符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26" name="文本占位符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zh-CN" altLang="en-US" noProof="0" dirty="0"/>
              <a:t>年</a:t>
            </a:r>
          </a:p>
        </p:txBody>
      </p:sp>
      <p:sp>
        <p:nvSpPr>
          <p:cNvPr id="28" name="文本占位符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30" name="文本占位符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31" name="文本占位符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32" name="文本占位符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33" name="文本占位符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34" name="文本占位符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35" name="文本占位符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36" name="文本占位符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37" name="文本占位符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38" name="文本占位符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39" name="文本占位符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40" name="文本占位符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41" name="文本占位符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42" name="文本占位符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43" name="文本占位符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44" name="文本占位符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45" name="文本占位符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46" name="文本占位符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47" name="文本占位符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48" name="文本占位符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CN" noProof="0" dirty="0"/>
              <a:t>MM</a:t>
            </a:r>
          </a:p>
        </p:txBody>
      </p:sp>
      <p:sp>
        <p:nvSpPr>
          <p:cNvPr id="49" name="文本占位符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CN" altLang="en-US" noProof="0" dirty="0"/>
              <a:t>项目标题</a:t>
            </a:r>
          </a:p>
        </p:txBody>
      </p:sp>
      <p:sp>
        <p:nvSpPr>
          <p:cNvPr id="50" name="文本占位符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CN" altLang="en-US" noProof="0" dirty="0"/>
              <a:t>年，月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名团队成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8" name="幻灯片编号占位符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CN" altLang="en-US" noProof="0" dirty="0"/>
              <a:t>标题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CN" altLang="en-US" noProof="0" dirty="0"/>
              <a:t>标题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CN" altLang="en-US" noProof="0" dirty="0"/>
              <a:t>标题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CN" altLang="en-US" noProof="0" dirty="0"/>
              <a:t>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CN" altLang="en-US" noProof="0" dirty="0"/>
              <a:t>全名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CN" altLang="en-US" noProof="0" dirty="0"/>
              <a:t>全名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CN" altLang="en-US" noProof="0" dirty="0"/>
              <a:t>全名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CN" altLang="en-US" noProof="0" dirty="0"/>
              <a:t>全名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CN" altLang="en-US" noProof="0" dirty="0"/>
              <a:t>全名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CN" altLang="en-US" noProof="0" dirty="0"/>
              <a:t>标题</a:t>
            </a:r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24" name="图片占位符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25" name="图片占位符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26" name="图片占位符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27" name="图片占位符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20" name="图片占位符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CN" altLang="en-US" noProof="0" dirty="0"/>
              <a:t>全名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zh-CN" altLang="en-US" noProof="0" dirty="0"/>
              <a:t>标题</a:t>
            </a:r>
          </a:p>
        </p:txBody>
      </p:sp>
      <p:cxnSp>
        <p:nvCxnSpPr>
          <p:cNvPr id="28" name="直接连接符​​(S) 27" descr="幻灯片上的第一条分隔线">
            <a:extLst>
              <a:ext uri="{FF2B5EF4-FFF2-40B4-BE49-F238E27FC236}">
                <a16:creationId xmlns:a16="http://schemas.microsoft.com/office/drawing/2014/main" id="{CA251B6D-7A6C-4D1C-9EA2-6FB7576DB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​​(S) 28" descr="幻灯片上的第二条分隔线">
            <a:extLst>
              <a:ext uri="{FF2B5EF4-FFF2-40B4-BE49-F238E27FC236}">
                <a16:creationId xmlns:a16="http://schemas.microsoft.com/office/drawing/2014/main" id="{85886762-068D-483A-B5DB-17701376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​​(S) 29" descr="幻灯片上的第三条分隔线">
            <a:extLst>
              <a:ext uri="{FF2B5EF4-FFF2-40B4-BE49-F238E27FC236}">
                <a16:creationId xmlns:a16="http://schemas.microsoft.com/office/drawing/2014/main" id="{42D88698-9E20-42D0-B1E7-638ABA8AA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 descr="幻灯片上的第四条分隔线">
            <a:extLst>
              <a:ext uri="{FF2B5EF4-FFF2-40B4-BE49-F238E27FC236}">
                <a16:creationId xmlns:a16="http://schemas.microsoft.com/office/drawing/2014/main" id="{11540BBA-4645-443F-A379-4C6A8F096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​​(S) 31" descr="幻灯片上的第五条分隔线">
            <a:extLst>
              <a:ext uri="{FF2B5EF4-FFF2-40B4-BE49-F238E27FC236}">
                <a16:creationId xmlns:a16="http://schemas.microsoft.com/office/drawing/2014/main" id="{91920D82-94FF-45BE-B8F9-9DAB94874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919204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：形状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7" name="任意多边形：形状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14" name="任意多边形：形状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19" name="任意多边形：形状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18" name="任意多边形：形状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0" name="任意多边形：形状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4" name="任意多边形：形状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3" name="任意多边形：形状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13" name="文本占位符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 dirty="0"/>
              <a:t>子标题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长方形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长方形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图片占位符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在此处插入或拖放图像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单击以编辑 </a:t>
            </a:r>
            <a:br>
              <a:rPr lang="zh-CN" altLang="en-US" noProof="0" dirty="0"/>
            </a:br>
            <a:r>
              <a:rPr lang="zh-CN" altLang="en-US" noProof="0" dirty="0"/>
              <a:t>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zh-CN" alt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：形状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14" name="任意多边形：形状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24" name="任意多边形：形状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2" name="任意多边形：形状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5" name="任意多边形：形状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6" name="任意多边形：形状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30" name="任意多边形：形状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无图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谢谢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图片占位符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在此处插入或拖放图像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 dirty="0"/>
              <a:t>谢谢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  <p:cxnSp>
        <p:nvCxnSpPr>
          <p:cNvPr id="5" name="直接连接符​​(S)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 dirty="0"/>
              <a:t>联系人号码</a:t>
            </a:r>
          </a:p>
        </p:txBody>
      </p:sp>
      <p:sp>
        <p:nvSpPr>
          <p:cNvPr id="9" name="文本占位符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 dirty="0"/>
              <a:t>电子邮件或社交媒体图柄</a:t>
            </a:r>
          </a:p>
        </p:txBody>
      </p:sp>
      <p:sp>
        <p:nvSpPr>
          <p:cNvPr id="8" name="图片占位符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 dirty="0"/>
              <a:t>徽标</a:t>
            </a:r>
          </a:p>
        </p:txBody>
      </p:sp>
      <p:sp>
        <p:nvSpPr>
          <p:cNvPr id="10" name="文本占位符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 dirty="0"/>
              <a:t>网站地址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单击以编辑母版 </a:t>
            </a:r>
            <a:br>
              <a:rPr lang="zh-CN" altLang="en-US" noProof="0" dirty="0"/>
            </a:br>
            <a:r>
              <a:rPr lang="zh-CN" altLang="en-US" noProof="0" dirty="0"/>
              <a:t>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  <p:sp>
        <p:nvSpPr>
          <p:cNvPr id="5" name="任意多边形：形状 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任意多边形：形状 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任意多边形：形状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任意多边形：形状 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任意多边形：形状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任意多边形：形状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任意多边形：形状 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任意多边形：形状 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1395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长方形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长方形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单击以编辑 </a:t>
            </a:r>
            <a:br>
              <a:rPr lang="zh-CN" altLang="en-US" noProof="0" dirty="0"/>
            </a:br>
            <a:r>
              <a:rPr lang="zh-CN" altLang="en-US" noProof="0" dirty="0"/>
              <a:t>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zh-CN" alt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任意多边形：形状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948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：形状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任意多边形：形状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14" name="任意多边形：形状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任意多边形：形状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任意多边形：形状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任意多边形：形状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任意多边形：形状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任意多边形：形状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16" name="文本占位符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00084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：形状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任意多边形：形状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14" name="任意多边形：形状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任意多边形：形状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任意多边形：形状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任意多边形：形状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任意多边形：形状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任意多边形：形状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16" name="文本占位符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7" name="图片占位符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</p:spTree>
    <p:extLst>
      <p:ext uri="{BB962C8B-B14F-4D97-AF65-F5344CB8AC3E}">
        <p14:creationId xmlns:p14="http://schemas.microsoft.com/office/powerpoint/2010/main" val="164120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：形状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任意多边形：形状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14" name="任意多边形：形状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任意多边形：形状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任意多边形：形状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任意多边形：形状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任意多边形：形状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任意多边形：形状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9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较大图像和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单击以编辑 </a:t>
            </a:r>
            <a:br>
              <a:rPr lang="zh-CN" altLang="en-US" noProof="0" dirty="0"/>
            </a:br>
            <a:r>
              <a:rPr lang="zh-CN" altLang="en-US" noProof="0" dirty="0"/>
              <a:t>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zh-CN" alt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图片占位符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chemeClr val="tx1">
              <a:lumMod val="85000"/>
              <a:lumOff val="1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在此处插入或拖放图像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8" name="幻灯片编号占位符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24" name="任意多边形：形状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任意多边形：形状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任意多边形：形状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任意多边形：形状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任意多边形：形状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任意多边形：形状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任意多边形：形状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任意多边形：形状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任意多边形：形状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任意多边形：形状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" name="任意多边形：形状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任意多边形：形状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任意多边形：形状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任意多边形：形状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：形状 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任意多边形：形状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任意多边形：形状 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任意多边形:形状 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任意多边形：形状 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任意多边形：形状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任意多边形：形状 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任意多边形：形状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任意多边形：形状 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任意多边形：形状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任意多边形：形状 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任意多边形：形状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任意多边形：形状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任意多边形：形状 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23" name="内容占位符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748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8" name="幻灯片编号占位符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8" name="幻灯片编号占位符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像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形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椭圆形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椭圆形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椭圆形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椭圆形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8" name="幻灯片编号占位符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1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2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3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4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5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4" name="图片占位符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32" name="图片占位符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33" name="图片占位符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34" name="图片占位符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35" name="图片占位符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cxnSp>
        <p:nvCxnSpPr>
          <p:cNvPr id="25" name="直接连接符​​ 24">
            <a:extLst>
              <a:ext uri="{FF2B5EF4-FFF2-40B4-BE49-F238E27FC236}">
                <a16:creationId xmlns:a16="http://schemas.microsoft.com/office/drawing/2014/main" id="{EC221C1A-E955-4A4A-B47B-0028C57F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29F2F69-8DE5-40C8-9500-23B5BF432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​​(S) 26">
            <a:extLst>
              <a:ext uri="{FF2B5EF4-FFF2-40B4-BE49-F238E27FC236}">
                <a16:creationId xmlns:a16="http://schemas.microsoft.com/office/drawing/2014/main" id="{5F56195C-F685-42C9-980B-24974E65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​​(S) 35">
            <a:extLst>
              <a:ext uri="{FF2B5EF4-FFF2-40B4-BE49-F238E27FC236}">
                <a16:creationId xmlns:a16="http://schemas.microsoft.com/office/drawing/2014/main" id="{E35A3995-4F01-4D2E-A636-9AC8AF29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倍图像项目符号左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形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椭圆形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椭圆形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图片占位符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28" name="图片占位符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29" name="图片占位符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42" name="长方形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图片占位符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 dirty="0"/>
              <a:t>在此处插入或拖放图像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1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2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 </a:t>
            </a:r>
            <a:r>
              <a:rPr lang="en-US" altLang="zh-CN" noProof="0" dirty="0"/>
              <a:t>3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项目符号说明</a:t>
            </a:r>
          </a:p>
        </p:txBody>
      </p:sp>
      <p:sp>
        <p:nvSpPr>
          <p:cNvPr id="51" name="八边形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椭圆形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accent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" name="椭圆形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椭圆形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accent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灯片编号占位符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cxnSp>
        <p:nvCxnSpPr>
          <p:cNvPr id="23" name="直接连接符​​(S) 22" descr="幻灯片上的第一条分隔线">
            <a:extLst>
              <a:ext uri="{FF2B5EF4-FFF2-40B4-BE49-F238E27FC236}">
                <a16:creationId xmlns:a16="http://schemas.microsoft.com/office/drawing/2014/main" id="{75A2F210-E29E-4509-86FF-5A92281F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​​(S) 23" descr="幻灯片上的第二条分隔线">
            <a:extLst>
              <a:ext uri="{FF2B5EF4-FFF2-40B4-BE49-F238E27FC236}">
                <a16:creationId xmlns:a16="http://schemas.microsoft.com/office/drawing/2014/main" id="{CF080BFA-0CFA-4DFF-8658-916C22E7C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八边形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9" name="椭圆形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accent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椭圆形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椭圆形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accent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长方形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长方形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长方形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长方形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88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87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6.sv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0.svg"/><Relationship Id="rId11" Type="http://schemas.openxmlformats.org/officeDocument/2006/relationships/hyperlink" Target="http://www.fabrikcam.com/" TargetMode="External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2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占位符 43" descr="卡通花卉图&#10;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</a:p>
        </p:txBody>
      </p:sp>
      <p:cxnSp>
        <p:nvCxnSpPr>
          <p:cNvPr id="15" name="直接连接符​​(S) 14" descr="形状" title="形状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占位符 7" descr="公司徽标占位符">
            <a:extLst>
              <a:ext uri="{FF2B5EF4-FFF2-40B4-BE49-F238E27FC236}">
                <a16:creationId xmlns:a16="http://schemas.microsoft.com/office/drawing/2014/main" id="{B01E2EF0-EFFC-4938-87C9-FEE301C9BD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8042241" y="2507849"/>
            <a:ext cx="1352022" cy="919511"/>
          </a:xfrm>
          <a:prstGeom prst="rect">
            <a:avLst/>
          </a:prstGeom>
        </p:spPr>
      </p:pic>
      <p:sp>
        <p:nvSpPr>
          <p:cNvPr id="7" name="副标题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融资演讲稿标语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可以扩展为两行</a:t>
            </a:r>
          </a:p>
        </p:txBody>
      </p:sp>
      <p:grpSp>
        <p:nvGrpSpPr>
          <p:cNvPr id="34" name="组 33" descr="形状" title="形状">
            <a:extLst>
              <a:ext uri="{FF2B5EF4-FFF2-40B4-BE49-F238E27FC236}">
                <a16:creationId xmlns:a16="http://schemas.microsoft.com/office/drawing/2014/main" id="{F83DDF3D-91CE-40FB-BC3D-FFB1B5D89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任意多边形：形状 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：形状 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98CDD-CDB4-4C24-9C88-F28B9CF5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竞争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4B367D-56C0-4AF2-9544-44537F85F7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方便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7E6C9DE-7CCE-4CC3-86E9-F85EC17201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不方便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CB50078-CDA0-449C-935E-A3E03BDBF8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昂贵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6C45F246-FC7D-4890-B6BB-2FE688BA8E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便宜</a:t>
            </a:r>
          </a:p>
        </p:txBody>
      </p:sp>
      <p:pic>
        <p:nvPicPr>
          <p:cNvPr id="9" name="图片 8" descr="占位符徽标">
            <a:extLst>
              <a:ext uri="{FF2B5EF4-FFF2-40B4-BE49-F238E27FC236}">
                <a16:creationId xmlns:a16="http://schemas.microsoft.com/office/drawing/2014/main" id="{E785182E-0EA4-4F82-8714-409843EA5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4394" y="1739080"/>
            <a:ext cx="1908211" cy="646232"/>
          </a:xfrm>
          <a:prstGeom prst="rect">
            <a:avLst/>
          </a:prstGeom>
        </p:spPr>
      </p:pic>
      <p:pic>
        <p:nvPicPr>
          <p:cNvPr id="11" name="图片 10" descr="占位符徽标">
            <a:extLst>
              <a:ext uri="{FF2B5EF4-FFF2-40B4-BE49-F238E27FC236}">
                <a16:creationId xmlns:a16="http://schemas.microsoft.com/office/drawing/2014/main" id="{0DFBC7CF-9B39-4509-9322-329E6854B8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36255" y="3982966"/>
            <a:ext cx="1950889" cy="646232"/>
          </a:xfrm>
          <a:prstGeom prst="rect">
            <a:avLst/>
          </a:prstGeom>
        </p:spPr>
      </p:pic>
      <p:pic>
        <p:nvPicPr>
          <p:cNvPr id="12" name="图片 11" descr="占位符徽标">
            <a:extLst>
              <a:ext uri="{FF2B5EF4-FFF2-40B4-BE49-F238E27FC236}">
                <a16:creationId xmlns:a16="http://schemas.microsoft.com/office/drawing/2014/main" id="{5AB4D003-2DC4-4823-94F6-3223A84250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77422" y="4135473"/>
            <a:ext cx="1975275" cy="646232"/>
          </a:xfrm>
          <a:prstGeom prst="rect">
            <a:avLst/>
          </a:prstGeom>
        </p:spPr>
      </p:pic>
      <p:pic>
        <p:nvPicPr>
          <p:cNvPr id="13" name="图片 12" descr="占位符徽标">
            <a:extLst>
              <a:ext uri="{FF2B5EF4-FFF2-40B4-BE49-F238E27FC236}">
                <a16:creationId xmlns:a16="http://schemas.microsoft.com/office/drawing/2014/main" id="{A7EA7E67-5346-4F39-9396-6EBD95C8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31218" y="4634914"/>
            <a:ext cx="1902117" cy="646232"/>
          </a:xfrm>
          <a:prstGeom prst="rect">
            <a:avLst/>
          </a:prstGeom>
        </p:spPr>
      </p:pic>
      <p:pic>
        <p:nvPicPr>
          <p:cNvPr id="8" name="图片 7" descr="占位符图片">
            <a:extLst>
              <a:ext uri="{FF2B5EF4-FFF2-40B4-BE49-F238E27FC236}">
                <a16:creationId xmlns:a16="http://schemas.microsoft.com/office/drawing/2014/main" id="{8891A60D-039D-4377-AE35-D1B9EB676E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73431" y="2089595"/>
            <a:ext cx="846454" cy="54098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29FDED6-8151-41E2-8645-8FBD8D8AD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10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527B5CB-8CCF-472E-8248-BB4E613B253A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  <p:pic>
        <p:nvPicPr>
          <p:cNvPr id="10" name="图片 9" descr="占位符徽标">
            <a:extLst>
              <a:ext uri="{FF2B5EF4-FFF2-40B4-BE49-F238E27FC236}">
                <a16:creationId xmlns:a16="http://schemas.microsoft.com/office/drawing/2014/main" id="{33DCC954-B56F-4738-9AB9-2F866972C7C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05948" y="4634800"/>
            <a:ext cx="195088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4E6C1-B1C5-40C3-9B90-EF2666FB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增长策略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DC64B4F-EF8E-442A-8D01-0AD7034A68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未来我们如何缩放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869ACF9-B7F9-4774-B207-2EF7897115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阶段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年，月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50F641-F6F8-461C-9C2D-07E41687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elit.Maecenas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porttitor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congue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massa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Nunc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viverra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imperdiet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enim.Fusce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est.Vivamus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tellus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3A2613D7-9904-47E7-A848-78E09B4F4A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阶段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年，月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B9D7DA5-9DA5-4EDA-AAC1-B5A593D73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elit.Maecenas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porttitor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congue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massa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Nunc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viverra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imperdiet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enim.Fusce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est.Vivamus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tellus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FCAA0F0E-6B7F-4145-A8E2-90DC4D67578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阶段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年，月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4B29415E-FF87-4959-B427-0EA155C16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elit.Maecenas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porttitor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congue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massa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Nunc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viverra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imperdiet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enim.Fusce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est.Vivamus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tellus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B23B52-8351-4A05-ABAB-5A128EE68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11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563F37-A0ED-488C-9DDB-DC40E3B63FB0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</p:spTree>
    <p:extLst>
      <p:ext uri="{BB962C8B-B14F-4D97-AF65-F5344CB8AC3E}">
        <p14:creationId xmlns:p14="http://schemas.microsoft.com/office/powerpoint/2010/main" val="363593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C9AB7435-FDC7-403C-A171-B7EF270C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增长动力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E657985-EFB2-47B6-8166-144FEAEC1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12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C47F593-8BBB-4E42-93A0-A6382BB42B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成功预测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8A6FC5CC-5CC2-43D6-94AF-A54C05979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83673"/>
              </p:ext>
            </p:extLst>
          </p:nvPr>
        </p:nvGraphicFramePr>
        <p:xfrm>
          <a:off x="431800" y="1728000"/>
          <a:ext cx="6680200" cy="417750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3604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578291">
                <a:tc>
                  <a:txBody>
                    <a:bodyPr/>
                    <a:lstStyle/>
                    <a:p>
                      <a:pPr rtl="0"/>
                      <a:endParaRPr lang="zh-CN" altLang="en-US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1600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供应商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1600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用户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1600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毛收入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1600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公司收入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600" b="1" noProof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20YY</a:t>
                      </a:r>
                      <a:endParaRPr lang="zh-CN" altLang="en-US" sz="1600" b="1" noProof="0" dirty="0">
                        <a:solidFill>
                          <a:schemeClr val="tx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¥0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¥0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600" b="1" noProof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20YY</a:t>
                      </a:r>
                      <a:endParaRPr lang="zh-CN" altLang="en-US" sz="1600" b="1" noProof="0" dirty="0">
                        <a:solidFill>
                          <a:schemeClr val="tx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¥6,750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¥1,013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600" b="1" noProof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20YY</a:t>
                      </a:r>
                      <a:endParaRPr lang="zh-CN" altLang="en-US" sz="1600" b="1" noProof="0" dirty="0">
                        <a:solidFill>
                          <a:schemeClr val="tx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¥33,750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¥5,063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600" b="1" noProof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20YY</a:t>
                      </a:r>
                      <a:endParaRPr lang="zh-CN" altLang="en-US" sz="1600" b="1" noProof="0" dirty="0">
                        <a:solidFill>
                          <a:schemeClr val="tx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¥135,000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¥20,250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600" b="1" noProof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20YY</a:t>
                      </a:r>
                      <a:endParaRPr lang="zh-CN" altLang="en-US" sz="1600" b="1" noProof="0" dirty="0">
                        <a:solidFill>
                          <a:schemeClr val="tx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4000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¥270,000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zh-CN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¥40,500</a:t>
                      </a:r>
                      <a:endParaRPr lang="zh-CN" alt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4BE1EDED-9531-499B-8063-C972AB6F6415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  <p:pic>
        <p:nvPicPr>
          <p:cNvPr id="17" name="图片 16" descr="条形图图像">
            <a:extLst>
              <a:ext uri="{FF2B5EF4-FFF2-40B4-BE49-F238E27FC236}">
                <a16:creationId xmlns:a16="http://schemas.microsoft.com/office/drawing/2014/main" id="{51795DC8-F4CC-4C8B-AB0C-36BD26C9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76796" y="1664766"/>
            <a:ext cx="4383404" cy="41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3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72D59F-E459-41DB-985E-2CF08A5D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日程表</a:t>
            </a:r>
          </a:p>
        </p:txBody>
      </p:sp>
      <p:sp>
        <p:nvSpPr>
          <p:cNvPr id="68" name="文本占位符 67">
            <a:extLst>
              <a:ext uri="{FF2B5EF4-FFF2-40B4-BE49-F238E27FC236}">
                <a16:creationId xmlns:a16="http://schemas.microsoft.com/office/drawing/2014/main" id="{FA73531D-BDF3-4C9D-B4DE-8A7074CC6D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我们的两年操作计划</a:t>
            </a:r>
          </a:p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838E21-DCBD-4BF3-A56B-1B0AC1845A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4125" y="3973125"/>
            <a:ext cx="553175" cy="201776"/>
          </a:xfrm>
        </p:spPr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20YY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47257058-2973-4B53-836C-41233BC0D2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 rtlCol="0"/>
          <a:lstStyle/>
          <a:p>
            <a:pPr rtl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4F0970F-3033-4EF3-B593-8ECF1F1BC1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0FBB9E34-9406-4432-A2AA-735C161D6F1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11190" y="2190750"/>
            <a:ext cx="1793875" cy="561975"/>
          </a:xfrm>
          <a:ln>
            <a:noFill/>
          </a:ln>
        </p:spPr>
        <p:txBody>
          <a:bodyPr rtlCol="0"/>
          <a:lstStyle/>
          <a:p>
            <a:pPr rtl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设计</a:t>
            </a:r>
          </a:p>
        </p:txBody>
      </p:sp>
      <p:sp>
        <p:nvSpPr>
          <p:cNvPr id="32" name="文本占位符 31">
            <a:extLst>
              <a:ext uri="{FF2B5EF4-FFF2-40B4-BE49-F238E27FC236}">
                <a16:creationId xmlns:a16="http://schemas.microsoft.com/office/drawing/2014/main" id="{715D1787-D9EC-42D7-9E58-06C783ACCE5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45930" y="2531196"/>
            <a:ext cx="1724394" cy="185808"/>
          </a:xfrm>
        </p:spPr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20YY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cxnSp>
        <p:nvCxnSpPr>
          <p:cNvPr id="71" name="直线型箭头连接符 70" title="日程表事件线">
            <a:extLst>
              <a:ext uri="{FF2B5EF4-FFF2-40B4-BE49-F238E27FC236}">
                <a16:creationId xmlns:a16="http://schemas.microsoft.com/office/drawing/2014/main" id="{BBE1F329-A8D2-4C03-9053-8D69618651CB}"/>
              </a:ext>
            </a:extLst>
          </p:cNvPr>
          <p:cNvCxnSpPr>
            <a:cxnSpLocks/>
          </p:cNvCxnSpPr>
          <p:nvPr/>
        </p:nvCxnSpPr>
        <p:spPr>
          <a:xfrm flipH="1">
            <a:off x="1092726" y="275272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CCA00F5-B440-406B-A716-A13092CBFC2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6DD14BC5-F4CC-4A1D-B722-4B0E3AD084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7BB9576B-97C2-4B6F-8D7A-D3D94B000C9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五月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B4DD14B-5E18-42FF-B2F1-6A2CB093836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cxnSp>
        <p:nvCxnSpPr>
          <p:cNvPr id="74" name="直线型箭头连接符 73" title="日程表事件线">
            <a:extLst>
              <a:ext uri="{FF2B5EF4-FFF2-40B4-BE49-F238E27FC236}">
                <a16:creationId xmlns:a16="http://schemas.microsoft.com/office/drawing/2014/main" id="{3D985F57-4828-4F43-9FE0-15EF491E8160}"/>
              </a:ext>
            </a:extLst>
          </p:cNvPr>
          <p:cNvCxnSpPr>
            <a:cxnSpLocks/>
          </p:cNvCxnSpPr>
          <p:nvPr/>
        </p:nvCxnSpPr>
        <p:spPr>
          <a:xfrm rot="10800000" flipH="1">
            <a:off x="2971100" y="4171551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占位符 30">
            <a:extLst>
              <a:ext uri="{FF2B5EF4-FFF2-40B4-BE49-F238E27FC236}">
                <a16:creationId xmlns:a16="http://schemas.microsoft.com/office/drawing/2014/main" id="{787813E1-07C6-496D-9E59-D41AD3127AD9}"/>
              </a:ext>
            </a:extLst>
          </p:cNvPr>
          <p:cNvSpPr txBox="1">
            <a:spLocks/>
          </p:cNvSpPr>
          <p:nvPr/>
        </p:nvSpPr>
        <p:spPr>
          <a:xfrm>
            <a:off x="2074163" y="4994301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焦点小组</a:t>
            </a:r>
          </a:p>
        </p:txBody>
      </p:sp>
      <p:sp>
        <p:nvSpPr>
          <p:cNvPr id="59" name="文本占位符 31">
            <a:extLst>
              <a:ext uri="{FF2B5EF4-FFF2-40B4-BE49-F238E27FC236}">
                <a16:creationId xmlns:a16="http://schemas.microsoft.com/office/drawing/2014/main" id="{A3B6B7DF-5CB5-4DD4-A1FA-3CAD080EA255}"/>
              </a:ext>
            </a:extLst>
          </p:cNvPr>
          <p:cNvSpPr txBox="1">
            <a:spLocks/>
          </p:cNvSpPr>
          <p:nvPr/>
        </p:nvSpPr>
        <p:spPr>
          <a:xfrm>
            <a:off x="2108903" y="5333355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20YY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F5F410E5-8F7F-4F9E-9FFE-E7BAE98D72F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62A8B8B4-43EE-4C8C-A799-7FB8016D3DD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BE55EE5B-B6FB-4321-9477-52192E27D65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C93FB8A9-9620-42A8-A149-00CC0FC29CF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60" name="文本占位符 30">
            <a:extLst>
              <a:ext uri="{FF2B5EF4-FFF2-40B4-BE49-F238E27FC236}">
                <a16:creationId xmlns:a16="http://schemas.microsoft.com/office/drawing/2014/main" id="{518ED7A4-3142-4C1B-8706-E6F9BDA12CD4}"/>
              </a:ext>
            </a:extLst>
          </p:cNvPr>
          <p:cNvSpPr txBox="1">
            <a:spLocks/>
          </p:cNvSpPr>
          <p:nvPr/>
        </p:nvSpPr>
        <p:spPr>
          <a:xfrm>
            <a:off x="3971909" y="2190750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反馈</a:t>
            </a:r>
          </a:p>
        </p:txBody>
      </p:sp>
      <p:sp>
        <p:nvSpPr>
          <p:cNvPr id="61" name="文本占位符 31">
            <a:extLst>
              <a:ext uri="{FF2B5EF4-FFF2-40B4-BE49-F238E27FC236}">
                <a16:creationId xmlns:a16="http://schemas.microsoft.com/office/drawing/2014/main" id="{ADF4B596-4378-464E-8BA9-FB6ADF27D160}"/>
              </a:ext>
            </a:extLst>
          </p:cNvPr>
          <p:cNvSpPr txBox="1">
            <a:spLocks/>
          </p:cNvSpPr>
          <p:nvPr/>
        </p:nvSpPr>
        <p:spPr>
          <a:xfrm>
            <a:off x="4006649" y="2529804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20YY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cxnSp>
        <p:nvCxnSpPr>
          <p:cNvPr id="72" name="直线型箭头连接符 71" title="日程表事件线">
            <a:extLst>
              <a:ext uri="{FF2B5EF4-FFF2-40B4-BE49-F238E27FC236}">
                <a16:creationId xmlns:a16="http://schemas.microsoft.com/office/drawing/2014/main" id="{8C361AC5-6734-49E5-8506-3F22C2DF6856}"/>
              </a:ext>
            </a:extLst>
          </p:cNvPr>
          <p:cNvCxnSpPr>
            <a:cxnSpLocks/>
          </p:cNvCxnSpPr>
          <p:nvPr/>
        </p:nvCxnSpPr>
        <p:spPr>
          <a:xfrm flipH="1">
            <a:off x="4868846" y="275272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5D9E0D54-DF90-4CE3-B2EF-54C50783B7C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2CCC6E1D-9B5C-4276-A7D2-B86F661B7D4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645EDCB7-4237-4A5E-9B93-7DD3CD3C4FF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rtlCol="0"/>
          <a:lstStyle/>
          <a:p>
            <a:pPr rtl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C449364A-2889-46F4-AB8E-EB64958B16D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08325" y="3973125"/>
            <a:ext cx="553175" cy="201776"/>
          </a:xfrm>
        </p:spPr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20YY</a:t>
            </a:r>
          </a:p>
        </p:txBody>
      </p:sp>
      <p:cxnSp>
        <p:nvCxnSpPr>
          <p:cNvPr id="75" name="直线型箭头连接符 74" title="日程表事件线">
            <a:extLst>
              <a:ext uri="{FF2B5EF4-FFF2-40B4-BE49-F238E27FC236}">
                <a16:creationId xmlns:a16="http://schemas.microsoft.com/office/drawing/2014/main" id="{40DC3788-4E8E-4F3D-BD1E-8EFA13B0705B}"/>
              </a:ext>
            </a:extLst>
          </p:cNvPr>
          <p:cNvCxnSpPr>
            <a:cxnSpLocks/>
          </p:cNvCxnSpPr>
          <p:nvPr/>
        </p:nvCxnSpPr>
        <p:spPr>
          <a:xfrm rot="10800000" flipH="1">
            <a:off x="6284891" y="4171551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占位符 30">
            <a:extLst>
              <a:ext uri="{FF2B5EF4-FFF2-40B4-BE49-F238E27FC236}">
                <a16:creationId xmlns:a16="http://schemas.microsoft.com/office/drawing/2014/main" id="{86B6D762-C9DD-4996-B05F-20E8C744D387}"/>
              </a:ext>
            </a:extLst>
          </p:cNvPr>
          <p:cNvSpPr txBox="1">
            <a:spLocks/>
          </p:cNvSpPr>
          <p:nvPr/>
        </p:nvSpPr>
        <p:spPr>
          <a:xfrm>
            <a:off x="5387954" y="4994301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MVP</a:t>
            </a:r>
          </a:p>
        </p:txBody>
      </p:sp>
      <p:sp>
        <p:nvSpPr>
          <p:cNvPr id="63" name="文本占位符 31">
            <a:extLst>
              <a:ext uri="{FF2B5EF4-FFF2-40B4-BE49-F238E27FC236}">
                <a16:creationId xmlns:a16="http://schemas.microsoft.com/office/drawing/2014/main" id="{096832AE-2EF2-4535-996B-35001117AE74}"/>
              </a:ext>
            </a:extLst>
          </p:cNvPr>
          <p:cNvSpPr txBox="1">
            <a:spLocks/>
          </p:cNvSpPr>
          <p:nvPr/>
        </p:nvSpPr>
        <p:spPr>
          <a:xfrm>
            <a:off x="5422694" y="5333355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20YY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7936DD04-54B5-45E1-B77E-535E48E1D46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E1BC326-1FAE-422A-BA37-4C92724EF47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24CF4B32-44BD-46E1-B99A-1ADBAC380AC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5DD0D4ED-8247-483E-A339-415BFA0545C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五月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F8DA1472-0F22-45EC-9606-34DC3AF9CA7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BED3DA06-A855-49CE-8356-4A9D947FC82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cxnSp>
        <p:nvCxnSpPr>
          <p:cNvPr id="76" name="直线型箭头连接符 75" title="日程表事件线">
            <a:extLst>
              <a:ext uri="{FF2B5EF4-FFF2-40B4-BE49-F238E27FC236}">
                <a16:creationId xmlns:a16="http://schemas.microsoft.com/office/drawing/2014/main" id="{EB858692-F88E-43A4-8B27-E23B8AC17249}"/>
              </a:ext>
            </a:extLst>
          </p:cNvPr>
          <p:cNvCxnSpPr>
            <a:cxnSpLocks/>
          </p:cNvCxnSpPr>
          <p:nvPr/>
        </p:nvCxnSpPr>
        <p:spPr>
          <a:xfrm rot="10800000" flipH="1">
            <a:off x="9116629" y="4171551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占位符 30">
            <a:extLst>
              <a:ext uri="{FF2B5EF4-FFF2-40B4-BE49-F238E27FC236}">
                <a16:creationId xmlns:a16="http://schemas.microsoft.com/office/drawing/2014/main" id="{926B0AAB-FFB2-4EF7-823F-9CC4BE3F9038}"/>
              </a:ext>
            </a:extLst>
          </p:cNvPr>
          <p:cNvSpPr txBox="1">
            <a:spLocks/>
          </p:cNvSpPr>
          <p:nvPr/>
        </p:nvSpPr>
        <p:spPr>
          <a:xfrm>
            <a:off x="8219692" y="4994301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启动</a:t>
            </a:r>
          </a:p>
        </p:txBody>
      </p:sp>
      <p:sp>
        <p:nvSpPr>
          <p:cNvPr id="67" name="文本占位符 31">
            <a:extLst>
              <a:ext uri="{FF2B5EF4-FFF2-40B4-BE49-F238E27FC236}">
                <a16:creationId xmlns:a16="http://schemas.microsoft.com/office/drawing/2014/main" id="{8CD2E1AD-1EB5-4624-9837-0D937266EA13}"/>
              </a:ext>
            </a:extLst>
          </p:cNvPr>
          <p:cNvSpPr txBox="1">
            <a:spLocks/>
          </p:cNvSpPr>
          <p:nvPr/>
        </p:nvSpPr>
        <p:spPr>
          <a:xfrm>
            <a:off x="8254432" y="5333355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20YY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E20F207A-33A7-43C3-873C-25499611EA6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B7E6CCF4-3AC5-455D-B1E1-9CDCE79FA2D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357282C0-B362-4514-BC66-EC9066996AD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AF84C149-B9E1-4CEB-AC25-65E5E0C9ECDB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cxnSp>
        <p:nvCxnSpPr>
          <p:cNvPr id="73" name="直线型箭头连接符 72" title="日程表事件线">
            <a:extLst>
              <a:ext uri="{FF2B5EF4-FFF2-40B4-BE49-F238E27FC236}">
                <a16:creationId xmlns:a16="http://schemas.microsoft.com/office/drawing/2014/main" id="{4A412F69-2D59-4EA2-9BA0-74B513D9F63B}"/>
              </a:ext>
            </a:extLst>
          </p:cNvPr>
          <p:cNvCxnSpPr>
            <a:cxnSpLocks/>
          </p:cNvCxnSpPr>
          <p:nvPr/>
        </p:nvCxnSpPr>
        <p:spPr>
          <a:xfrm flipH="1">
            <a:off x="11005041" y="275272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占位符 30">
            <a:extLst>
              <a:ext uri="{FF2B5EF4-FFF2-40B4-BE49-F238E27FC236}">
                <a16:creationId xmlns:a16="http://schemas.microsoft.com/office/drawing/2014/main" id="{3BF16A02-C583-41A6-B28D-1DA71C3D603B}"/>
              </a:ext>
            </a:extLst>
          </p:cNvPr>
          <p:cNvSpPr txBox="1">
            <a:spLocks/>
          </p:cNvSpPr>
          <p:nvPr/>
        </p:nvSpPr>
        <p:spPr>
          <a:xfrm>
            <a:off x="9927693" y="2190750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设计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V2</a:t>
            </a:r>
          </a:p>
        </p:txBody>
      </p:sp>
      <p:sp>
        <p:nvSpPr>
          <p:cNvPr id="65" name="文本占位符 31">
            <a:extLst>
              <a:ext uri="{FF2B5EF4-FFF2-40B4-BE49-F238E27FC236}">
                <a16:creationId xmlns:a16="http://schemas.microsoft.com/office/drawing/2014/main" id="{F168CAA8-0A9E-4AEE-82FE-9F30480DEA54}"/>
              </a:ext>
            </a:extLst>
          </p:cNvPr>
          <p:cNvSpPr txBox="1">
            <a:spLocks/>
          </p:cNvSpPr>
          <p:nvPr/>
        </p:nvSpPr>
        <p:spPr>
          <a:xfrm>
            <a:off x="9962433" y="2529804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20YY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1182FFC2-5425-4688-B728-F2248AC174BD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grpSp>
        <p:nvGrpSpPr>
          <p:cNvPr id="33" name="组 32" title="日程表月份线">
            <a:extLst>
              <a:ext uri="{FF2B5EF4-FFF2-40B4-BE49-F238E27FC236}">
                <a16:creationId xmlns:a16="http://schemas.microsoft.com/office/drawing/2014/main" id="{AFD09076-D1F6-4F08-8939-1F1577E5A1AC}"/>
              </a:ext>
            </a:extLst>
          </p:cNvPr>
          <p:cNvGrpSpPr/>
          <p:nvPr/>
        </p:nvGrpSpPr>
        <p:grpSpPr>
          <a:xfrm>
            <a:off x="620712" y="3799174"/>
            <a:ext cx="10856346" cy="173951"/>
            <a:chOff x="620712" y="3799174"/>
            <a:chExt cx="10856346" cy="173951"/>
          </a:xfrm>
        </p:grpSpPr>
        <p:cxnSp>
          <p:nvCxnSpPr>
            <p:cNvPr id="34" name="直接连接符​​(S) 33">
              <a:extLst>
                <a:ext uri="{FF2B5EF4-FFF2-40B4-BE49-F238E27FC236}">
                  <a16:creationId xmlns:a16="http://schemas.microsoft.com/office/drawing/2014/main" id="{1851F931-A22B-44AA-B078-8F13276740C5}"/>
                </a:ext>
              </a:extLst>
            </p:cNvPr>
            <p:cNvCxnSpPr>
              <a:stCxn id="6" idx="2"/>
              <a:endCxn id="5" idx="0"/>
            </p:cNvCxnSpPr>
            <p:nvPr/>
          </p:nvCxnSpPr>
          <p:spPr>
            <a:xfrm>
              <a:off x="620712" y="3799174"/>
              <a:ext cx="1" cy="17395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53A16F3-2319-4900-94E3-2D1EE11FE250}"/>
                </a:ext>
              </a:extLst>
            </p:cNvPr>
            <p:cNvCxnSpPr/>
            <p:nvPr/>
          </p:nvCxnSpPr>
          <p:spPr>
            <a:xfrm>
              <a:off x="109272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​​(S) 35">
              <a:extLst>
                <a:ext uri="{FF2B5EF4-FFF2-40B4-BE49-F238E27FC236}">
                  <a16:creationId xmlns:a16="http://schemas.microsoft.com/office/drawing/2014/main" id="{44FC807E-B2A8-4953-AA5C-6D49F5FE3128}"/>
                </a:ext>
              </a:extLst>
            </p:cNvPr>
            <p:cNvCxnSpPr/>
            <p:nvPr/>
          </p:nvCxnSpPr>
          <p:spPr>
            <a:xfrm>
              <a:off x="156474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​​(S) 36">
              <a:extLst>
                <a:ext uri="{FF2B5EF4-FFF2-40B4-BE49-F238E27FC236}">
                  <a16:creationId xmlns:a16="http://schemas.microsoft.com/office/drawing/2014/main" id="{62129982-9661-4201-A7A9-D830435CAF7C}"/>
                </a:ext>
              </a:extLst>
            </p:cNvPr>
            <p:cNvCxnSpPr/>
            <p:nvPr/>
          </p:nvCxnSpPr>
          <p:spPr>
            <a:xfrm>
              <a:off x="203675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​​(S) 37">
              <a:extLst>
                <a:ext uri="{FF2B5EF4-FFF2-40B4-BE49-F238E27FC236}">
                  <a16:creationId xmlns:a16="http://schemas.microsoft.com/office/drawing/2014/main" id="{8EC9CA8C-382D-4780-857E-7923D6612296}"/>
                </a:ext>
              </a:extLst>
            </p:cNvPr>
            <p:cNvCxnSpPr/>
            <p:nvPr/>
          </p:nvCxnSpPr>
          <p:spPr>
            <a:xfrm>
              <a:off x="250877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​​(S) 38">
              <a:extLst>
                <a:ext uri="{FF2B5EF4-FFF2-40B4-BE49-F238E27FC236}">
                  <a16:creationId xmlns:a16="http://schemas.microsoft.com/office/drawing/2014/main" id="{55124F5F-0D19-4683-ABFD-3276BD8C0D2A}"/>
                </a:ext>
              </a:extLst>
            </p:cNvPr>
            <p:cNvCxnSpPr/>
            <p:nvPr/>
          </p:nvCxnSpPr>
          <p:spPr>
            <a:xfrm>
              <a:off x="298078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​​(S) 39">
              <a:extLst>
                <a:ext uri="{FF2B5EF4-FFF2-40B4-BE49-F238E27FC236}">
                  <a16:creationId xmlns:a16="http://schemas.microsoft.com/office/drawing/2014/main" id="{33740EF7-5BAA-4406-9463-F2DBFE3F1764}"/>
                </a:ext>
              </a:extLst>
            </p:cNvPr>
            <p:cNvCxnSpPr/>
            <p:nvPr/>
          </p:nvCxnSpPr>
          <p:spPr>
            <a:xfrm>
              <a:off x="345280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​​(S) 40">
              <a:extLst>
                <a:ext uri="{FF2B5EF4-FFF2-40B4-BE49-F238E27FC236}">
                  <a16:creationId xmlns:a16="http://schemas.microsoft.com/office/drawing/2014/main" id="{4E722C75-9D4B-4ACF-8624-346EBA52AB0C}"/>
                </a:ext>
              </a:extLst>
            </p:cNvPr>
            <p:cNvCxnSpPr/>
            <p:nvPr/>
          </p:nvCxnSpPr>
          <p:spPr>
            <a:xfrm>
              <a:off x="392481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​​ 41">
              <a:extLst>
                <a:ext uri="{FF2B5EF4-FFF2-40B4-BE49-F238E27FC236}">
                  <a16:creationId xmlns:a16="http://schemas.microsoft.com/office/drawing/2014/main" id="{2D341D20-3335-4187-B094-E72F119FBFA6}"/>
                </a:ext>
              </a:extLst>
            </p:cNvPr>
            <p:cNvCxnSpPr/>
            <p:nvPr/>
          </p:nvCxnSpPr>
          <p:spPr>
            <a:xfrm>
              <a:off x="439683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BA093FB-4616-49E8-A8CB-7A95CC81F7BF}"/>
                </a:ext>
              </a:extLst>
            </p:cNvPr>
            <p:cNvCxnSpPr/>
            <p:nvPr/>
          </p:nvCxnSpPr>
          <p:spPr>
            <a:xfrm>
              <a:off x="486884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​​(S) 43">
              <a:extLst>
                <a:ext uri="{FF2B5EF4-FFF2-40B4-BE49-F238E27FC236}">
                  <a16:creationId xmlns:a16="http://schemas.microsoft.com/office/drawing/2014/main" id="{2237583E-E0FF-431F-AEFC-A3E007B41FEF}"/>
                </a:ext>
              </a:extLst>
            </p:cNvPr>
            <p:cNvCxnSpPr/>
            <p:nvPr/>
          </p:nvCxnSpPr>
          <p:spPr>
            <a:xfrm>
              <a:off x="534086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​​(S) 44">
              <a:extLst>
                <a:ext uri="{FF2B5EF4-FFF2-40B4-BE49-F238E27FC236}">
                  <a16:creationId xmlns:a16="http://schemas.microsoft.com/office/drawing/2014/main" id="{C8CC9F1D-9948-435E-B101-CE530C3C415D}"/>
                </a:ext>
              </a:extLst>
            </p:cNvPr>
            <p:cNvCxnSpPr/>
            <p:nvPr/>
          </p:nvCxnSpPr>
          <p:spPr>
            <a:xfrm>
              <a:off x="581287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​​(S) 45">
              <a:extLst>
                <a:ext uri="{FF2B5EF4-FFF2-40B4-BE49-F238E27FC236}">
                  <a16:creationId xmlns:a16="http://schemas.microsoft.com/office/drawing/2014/main" id="{FDED2865-67EC-4583-B0BC-2A7549CA14FE}"/>
                </a:ext>
              </a:extLst>
            </p:cNvPr>
            <p:cNvCxnSpPr/>
            <p:nvPr/>
          </p:nvCxnSpPr>
          <p:spPr>
            <a:xfrm>
              <a:off x="628489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​​(S) 46">
              <a:extLst>
                <a:ext uri="{FF2B5EF4-FFF2-40B4-BE49-F238E27FC236}">
                  <a16:creationId xmlns:a16="http://schemas.microsoft.com/office/drawing/2014/main" id="{78E72E4E-F5B7-469D-9C2A-54960B3814DA}"/>
                </a:ext>
              </a:extLst>
            </p:cNvPr>
            <p:cNvCxnSpPr/>
            <p:nvPr/>
          </p:nvCxnSpPr>
          <p:spPr>
            <a:xfrm>
              <a:off x="675690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​​(S) 47">
              <a:extLst>
                <a:ext uri="{FF2B5EF4-FFF2-40B4-BE49-F238E27FC236}">
                  <a16:creationId xmlns:a16="http://schemas.microsoft.com/office/drawing/2014/main" id="{F2A5CFE2-8B3A-4FE1-B4D5-A3C1CDD0D60B}"/>
                </a:ext>
              </a:extLst>
            </p:cNvPr>
            <p:cNvCxnSpPr/>
            <p:nvPr/>
          </p:nvCxnSpPr>
          <p:spPr>
            <a:xfrm>
              <a:off x="722892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​​(S) 48">
              <a:extLst>
                <a:ext uri="{FF2B5EF4-FFF2-40B4-BE49-F238E27FC236}">
                  <a16:creationId xmlns:a16="http://schemas.microsoft.com/office/drawing/2014/main" id="{D8945B65-A1FD-4893-8E5B-694EBE6ABE48}"/>
                </a:ext>
              </a:extLst>
            </p:cNvPr>
            <p:cNvCxnSpPr/>
            <p:nvPr/>
          </p:nvCxnSpPr>
          <p:spPr>
            <a:xfrm>
              <a:off x="770093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​​ 49">
              <a:extLst>
                <a:ext uri="{FF2B5EF4-FFF2-40B4-BE49-F238E27FC236}">
                  <a16:creationId xmlns:a16="http://schemas.microsoft.com/office/drawing/2014/main" id="{69559BBA-B1D3-41F3-BCBE-CB4BB933EEA0}"/>
                </a:ext>
              </a:extLst>
            </p:cNvPr>
            <p:cNvCxnSpPr/>
            <p:nvPr/>
          </p:nvCxnSpPr>
          <p:spPr>
            <a:xfrm>
              <a:off x="817295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​​ 50">
              <a:extLst>
                <a:ext uri="{FF2B5EF4-FFF2-40B4-BE49-F238E27FC236}">
                  <a16:creationId xmlns:a16="http://schemas.microsoft.com/office/drawing/2014/main" id="{03F8D889-DFE8-4946-8A9F-E89EBA86CE55}"/>
                </a:ext>
              </a:extLst>
            </p:cNvPr>
            <p:cNvCxnSpPr/>
            <p:nvPr/>
          </p:nvCxnSpPr>
          <p:spPr>
            <a:xfrm>
              <a:off x="864496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​​(S) 51">
              <a:extLst>
                <a:ext uri="{FF2B5EF4-FFF2-40B4-BE49-F238E27FC236}">
                  <a16:creationId xmlns:a16="http://schemas.microsoft.com/office/drawing/2014/main" id="{899FC3E1-760C-485D-A894-659E36DBFBA0}"/>
                </a:ext>
              </a:extLst>
            </p:cNvPr>
            <p:cNvCxnSpPr/>
            <p:nvPr/>
          </p:nvCxnSpPr>
          <p:spPr>
            <a:xfrm>
              <a:off x="911698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​​(S) 52">
              <a:extLst>
                <a:ext uri="{FF2B5EF4-FFF2-40B4-BE49-F238E27FC236}">
                  <a16:creationId xmlns:a16="http://schemas.microsoft.com/office/drawing/2014/main" id="{FC2AD8BF-2DAB-46F3-9334-006C0E601416}"/>
                </a:ext>
              </a:extLst>
            </p:cNvPr>
            <p:cNvCxnSpPr/>
            <p:nvPr/>
          </p:nvCxnSpPr>
          <p:spPr>
            <a:xfrm>
              <a:off x="958899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​​(S) 53">
              <a:extLst>
                <a:ext uri="{FF2B5EF4-FFF2-40B4-BE49-F238E27FC236}">
                  <a16:creationId xmlns:a16="http://schemas.microsoft.com/office/drawing/2014/main" id="{F3ECD0E7-AEC7-4FC2-AD8C-FD1309F9C4A9}"/>
                </a:ext>
              </a:extLst>
            </p:cNvPr>
            <p:cNvCxnSpPr/>
            <p:nvPr/>
          </p:nvCxnSpPr>
          <p:spPr>
            <a:xfrm>
              <a:off x="1006101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​​(S) 54">
              <a:extLst>
                <a:ext uri="{FF2B5EF4-FFF2-40B4-BE49-F238E27FC236}">
                  <a16:creationId xmlns:a16="http://schemas.microsoft.com/office/drawing/2014/main" id="{D7C5386D-5D43-4282-AB46-61FD65332554}"/>
                </a:ext>
              </a:extLst>
            </p:cNvPr>
            <p:cNvCxnSpPr/>
            <p:nvPr/>
          </p:nvCxnSpPr>
          <p:spPr>
            <a:xfrm>
              <a:off x="1053302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​​(S) 55">
              <a:extLst>
                <a:ext uri="{FF2B5EF4-FFF2-40B4-BE49-F238E27FC236}">
                  <a16:creationId xmlns:a16="http://schemas.microsoft.com/office/drawing/2014/main" id="{70974A3F-6B41-4413-8B89-13F538C736F8}"/>
                </a:ext>
              </a:extLst>
            </p:cNvPr>
            <p:cNvCxnSpPr/>
            <p:nvPr/>
          </p:nvCxnSpPr>
          <p:spPr>
            <a:xfrm>
              <a:off x="1100504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​​(S) 56">
              <a:extLst>
                <a:ext uri="{FF2B5EF4-FFF2-40B4-BE49-F238E27FC236}">
                  <a16:creationId xmlns:a16="http://schemas.microsoft.com/office/drawing/2014/main" id="{8ABC7720-8A37-473F-B4FC-E67552008163}"/>
                </a:ext>
              </a:extLst>
            </p:cNvPr>
            <p:cNvCxnSpPr/>
            <p:nvPr/>
          </p:nvCxnSpPr>
          <p:spPr>
            <a:xfrm>
              <a:off x="1147705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49B9F8F-4732-4438-9D9E-2501EE5F0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13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C235D71E-0CB7-4168-A42C-0E7C5063BB3A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</p:spTree>
    <p:extLst>
      <p:ext uri="{BB962C8B-B14F-4D97-AF65-F5344CB8AC3E}">
        <p14:creationId xmlns:p14="http://schemas.microsoft.com/office/powerpoint/2010/main" val="370804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1FA10-2775-487B-B727-772179D8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财务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D5CEDA25-1E94-4CF9-B6CD-A1094EDD7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19618"/>
              </p:ext>
            </p:extLst>
          </p:nvPr>
        </p:nvGraphicFramePr>
        <p:xfrm>
          <a:off x="431800" y="1124680"/>
          <a:ext cx="11340000" cy="466619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2839914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283991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2839914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552258">
                  <a:extLst>
                    <a:ext uri="{9D8B030D-6E8A-4147-A177-3AD203B41FA5}">
                      <a16:colId xmlns:a16="http://schemas.microsoft.com/office/drawing/2014/main" val="1944590475"/>
                    </a:ext>
                  </a:extLst>
                </a:gridCol>
              </a:tblGrid>
              <a:tr h="293897">
                <a:tc>
                  <a:txBody>
                    <a:bodyPr/>
                    <a:lstStyle/>
                    <a:p>
                      <a:pPr algn="l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altLang="en-US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年份 </a:t>
                      </a:r>
                      <a:r>
                        <a:rPr lang="en-US" altLang="zh-CN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altLang="en-US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年份 </a:t>
                      </a:r>
                      <a:r>
                        <a:rPr lang="en-US" altLang="zh-CN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altLang="en-US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年份 </a:t>
                      </a:r>
                      <a:r>
                        <a:rPr lang="en-US" altLang="zh-CN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推销员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用户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1,600,000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销售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4,000,000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16,000,000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每次销售的平均价格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75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收入 </a:t>
                      </a:r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@ 15%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5,625,000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48,000,000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216,000,000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营业成本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2071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毛利润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5,625,000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48,000,000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216,000,000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42177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费用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49893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营销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5,062,500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38,400,000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151,200,000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70%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679637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客户服务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1,687,500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9,600,000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21,600,000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003364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产品开发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562,500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2,400,000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10,800,000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5240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研究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281,250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2,400,000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4,320,000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38634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总费用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7,593,750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52,800,000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187,920,000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785602"/>
                  </a:ext>
                </a:extLst>
              </a:tr>
              <a:tr h="3820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EBIT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-1,968,750</a:t>
                      </a:r>
                    </a:p>
                  </a:txBody>
                  <a:tcPr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-4,800,000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28,080,000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59351"/>
                  </a:ext>
                </a:extLst>
              </a:tr>
            </a:tbl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CA3C8A8-A96E-4C3C-B900-3F4964389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14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E4C048-963D-4C51-AC40-C62227E8A4DB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</p:spTree>
    <p:extLst>
      <p:ext uri="{BB962C8B-B14F-4D97-AF65-F5344CB8AC3E}">
        <p14:creationId xmlns:p14="http://schemas.microsoft.com/office/powerpoint/2010/main" val="102209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>
            <a:extLst>
              <a:ext uri="{FF2B5EF4-FFF2-40B4-BE49-F238E27FC236}">
                <a16:creationId xmlns:a16="http://schemas.microsoft.com/office/drawing/2014/main" id="{53133509-20D5-4185-9C05-B1A80E60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团队</a:t>
            </a:r>
          </a:p>
        </p:txBody>
      </p:sp>
      <p:pic>
        <p:nvPicPr>
          <p:cNvPr id="51" name="图片占位符 50" descr="占位符图片">
            <a:extLst>
              <a:ext uri="{FF2B5EF4-FFF2-40B4-BE49-F238E27FC236}">
                <a16:creationId xmlns:a16="http://schemas.microsoft.com/office/drawing/2014/main" id="{341CEE26-1963-4695-9881-9604CFB7143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9FC8EAF-12D9-4977-A7FE-6F695F147E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郭克仪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12D96159-C0B2-4669-9AF2-DD3F2FBD87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1800" y="4318890"/>
            <a:ext cx="1800000" cy="900000"/>
          </a:xfrm>
        </p:spPr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COO</a:t>
            </a:r>
          </a:p>
        </p:txBody>
      </p:sp>
      <p:pic>
        <p:nvPicPr>
          <p:cNvPr id="53" name="图片占位符 52" descr="站着发短信的女士">
            <a:extLst>
              <a:ext uri="{FF2B5EF4-FFF2-40B4-BE49-F238E27FC236}">
                <a16:creationId xmlns:a16="http://schemas.microsoft.com/office/drawing/2014/main" id="{1E9B4CEF-BF9B-4601-8DF1-55C239F0821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088C844-F0EB-4BFF-8CA0-174E0694F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0112" y="3926335"/>
            <a:ext cx="1800000" cy="504000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刘姜黎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0E750D4C-962C-46B5-9F4D-AC491B64B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113" y="4318890"/>
            <a:ext cx="1800000" cy="900000"/>
          </a:xfrm>
        </p:spPr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COB</a:t>
            </a:r>
          </a:p>
        </p:txBody>
      </p:sp>
      <p:pic>
        <p:nvPicPr>
          <p:cNvPr id="55" name="图片占位符 54" descr="女士正在摆姿势拍照">
            <a:extLst>
              <a:ext uri="{FF2B5EF4-FFF2-40B4-BE49-F238E27FC236}">
                <a16:creationId xmlns:a16="http://schemas.microsoft.com/office/drawing/2014/main" id="{14FB4CC4-83B3-4ADC-B42C-B63F4C89C3D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714" y="2160704"/>
            <a:ext cx="1229425" cy="1229425"/>
          </a:xfrm>
        </p:spPr>
      </p:pic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2C65BA6-0A07-418E-8089-116A6F7B50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424" y="3926335"/>
            <a:ext cx="1800000" cy="504000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潘蕾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D3ACBC25-CDFD-40A5-9FF1-6FCE6F18D1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8426" y="4318890"/>
            <a:ext cx="1800000" cy="900000"/>
          </a:xfrm>
        </p:spPr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CFO</a:t>
            </a:r>
          </a:p>
        </p:txBody>
      </p:sp>
      <p:pic>
        <p:nvPicPr>
          <p:cNvPr id="57" name="图片占位符 56" descr="正看着其他人的笔记本电脑屏幕的男士">
            <a:extLst>
              <a:ext uri="{FF2B5EF4-FFF2-40B4-BE49-F238E27FC236}">
                <a16:creationId xmlns:a16="http://schemas.microsoft.com/office/drawing/2014/main" id="{8146EA2C-9EA2-4418-9C07-E2D4CA16514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075" y="2160588"/>
            <a:ext cx="1228725" cy="1230312"/>
          </a:xfrm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EE692331-F90F-4526-B350-A68E31A24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6736" y="3926335"/>
            <a:ext cx="1800000" cy="504000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米申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10F237AA-E0DD-411E-9819-EFF84C221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6739" y="4318890"/>
            <a:ext cx="1800000" cy="900000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运营主管</a:t>
            </a:r>
          </a:p>
        </p:txBody>
      </p:sp>
      <p:pic>
        <p:nvPicPr>
          <p:cNvPr id="59" name="图片占位符 58" descr="正在打电话的女士">
            <a:extLst>
              <a:ext uri="{FF2B5EF4-FFF2-40B4-BE49-F238E27FC236}">
                <a16:creationId xmlns:a16="http://schemas.microsoft.com/office/drawing/2014/main" id="{3BDC369E-7FA3-4096-99C0-52610652A8B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DF29E69C-F48A-41B5-B9E4-958A5AD30A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5048" y="3926335"/>
            <a:ext cx="1800000" cy="504000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钟</a:t>
            </a:r>
            <a:r>
              <a:rPr lang="zh-CN" altLang="en-US" dirty="0">
                <a:latin typeface="Microsoft YaHei UI" panose="020B0503020204020204" pitchFamily="34" charset="-122"/>
              </a:rPr>
              <a:t>姣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11456BB4-8D7B-4A7A-ADA1-0D541BE17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5052" y="4318890"/>
            <a:ext cx="1800000" cy="900000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技术总监</a:t>
            </a:r>
          </a:p>
        </p:txBody>
      </p:sp>
      <p:pic>
        <p:nvPicPr>
          <p:cNvPr id="61" name="图片占位符 60" descr="扭头看的女士">
            <a:extLst>
              <a:ext uri="{FF2B5EF4-FFF2-40B4-BE49-F238E27FC236}">
                <a16:creationId xmlns:a16="http://schemas.microsoft.com/office/drawing/2014/main" id="{801D0AA4-D5F8-479D-9059-07CCA5689B9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8651" y="2160704"/>
            <a:ext cx="1229425" cy="1229425"/>
          </a:xfrm>
        </p:spPr>
      </p:pic>
      <p:sp>
        <p:nvSpPr>
          <p:cNvPr id="37" name="文本占位符 36">
            <a:extLst>
              <a:ext uri="{FF2B5EF4-FFF2-40B4-BE49-F238E27FC236}">
                <a16:creationId xmlns:a16="http://schemas.microsoft.com/office/drawing/2014/main" id="{CA4DC1A4-E270-4CBE-9F55-694275572E9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林媚卉</a:t>
            </a:r>
          </a:p>
        </p:txBody>
      </p: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8DAD14CA-6353-42A9-AA28-8504463C8F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973363" y="4318890"/>
            <a:ext cx="1800000" cy="900113"/>
          </a:xfrm>
        </p:spPr>
        <p:txBody>
          <a:bodyPr rtlCol="0"/>
          <a:lstStyle/>
          <a:p>
            <a:pPr rtl="0"/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创意主管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B76A69D-5C10-4FB6-A2D5-E9C0D9195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15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6B3669F-5F8B-4D21-AB36-2C1B9CBABA13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</p:spTree>
    <p:extLst>
      <p:ext uri="{BB962C8B-B14F-4D97-AF65-F5344CB8AC3E}">
        <p14:creationId xmlns:p14="http://schemas.microsoft.com/office/powerpoint/2010/main" val="231179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49E91-9331-4D7D-9534-00A6BAB6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基金</a:t>
            </a:r>
          </a:p>
        </p:txBody>
      </p:sp>
      <p:pic>
        <p:nvPicPr>
          <p:cNvPr id="14" name="图形 13" descr="网络" title="占位符图标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5854" y="1497049"/>
            <a:ext cx="516155" cy="516155"/>
          </a:xfrm>
          <a:prstGeom prst="rect">
            <a:avLst/>
          </a:prstGeom>
        </p:spPr>
      </p:pic>
      <p:sp>
        <p:nvSpPr>
          <p:cNvPr id="12" name="文本占位符 80">
            <a:extLst>
              <a:ext uri="{FF2B5EF4-FFF2-40B4-BE49-F238E27FC236}">
                <a16:creationId xmlns:a16="http://schemas.microsoft.com/office/drawing/2014/main" id="{90281C71-0600-4FA5-BF84-8F72BE03A85D}"/>
              </a:ext>
            </a:extLst>
          </p:cNvPr>
          <p:cNvSpPr txBox="1">
            <a:spLocks/>
          </p:cNvSpPr>
          <p:nvPr/>
        </p:nvSpPr>
        <p:spPr>
          <a:xfrm>
            <a:off x="635303" y="2007829"/>
            <a:ext cx="2391394" cy="272762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资金类别</a:t>
            </a:r>
          </a:p>
        </p:txBody>
      </p:sp>
      <p:sp>
        <p:nvSpPr>
          <p:cNvPr id="11" name="文本占位符 80">
            <a:extLst>
              <a:ext uri="{FF2B5EF4-FFF2-40B4-BE49-F238E27FC236}">
                <a16:creationId xmlns:a16="http://schemas.microsoft.com/office/drawing/2014/main" id="{3BF28A40-3F44-4C6A-81B5-2161EEF431B8}"/>
              </a:ext>
            </a:extLst>
          </p:cNvPr>
          <p:cNvSpPr txBox="1">
            <a:spLocks/>
          </p:cNvSpPr>
          <p:nvPr/>
        </p:nvSpPr>
        <p:spPr>
          <a:xfrm>
            <a:off x="635303" y="2414558"/>
            <a:ext cx="2391394" cy="716655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emit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图形 23" descr="报纸" title="占位符图标">
            <a:extLst>
              <a:ext uri="{FF2B5EF4-FFF2-40B4-BE49-F238E27FC236}">
                <a16:creationId xmlns:a16="http://schemas.microsoft.com/office/drawing/2014/main" id="{87FF2375-B49A-4319-B4DC-3C80BAD9BB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8789" y="3927174"/>
            <a:ext cx="516155" cy="516155"/>
          </a:xfrm>
          <a:prstGeom prst="rect">
            <a:avLst/>
          </a:prstGeom>
        </p:spPr>
      </p:pic>
      <p:sp>
        <p:nvSpPr>
          <p:cNvPr id="22" name="文本占位符 80">
            <a:extLst>
              <a:ext uri="{FF2B5EF4-FFF2-40B4-BE49-F238E27FC236}">
                <a16:creationId xmlns:a16="http://schemas.microsoft.com/office/drawing/2014/main" id="{84749242-C662-4254-B6A3-246DC1FF6808}"/>
              </a:ext>
            </a:extLst>
          </p:cNvPr>
          <p:cNvSpPr txBox="1">
            <a:spLocks/>
          </p:cNvSpPr>
          <p:nvPr/>
        </p:nvSpPr>
        <p:spPr>
          <a:xfrm>
            <a:off x="695631" y="4577766"/>
            <a:ext cx="2391394" cy="272762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资金类别</a:t>
            </a:r>
          </a:p>
        </p:txBody>
      </p:sp>
      <p:sp>
        <p:nvSpPr>
          <p:cNvPr id="21" name="文本占位符 80">
            <a:extLst>
              <a:ext uri="{FF2B5EF4-FFF2-40B4-BE49-F238E27FC236}">
                <a16:creationId xmlns:a16="http://schemas.microsoft.com/office/drawing/2014/main" id="{C3483C53-05C7-41D1-985C-79B44C4DB3B7}"/>
              </a:ext>
            </a:extLst>
          </p:cNvPr>
          <p:cNvSpPr txBox="1">
            <a:spLocks/>
          </p:cNvSpPr>
          <p:nvPr/>
        </p:nvSpPr>
        <p:spPr>
          <a:xfrm>
            <a:off x="695631" y="4984495"/>
            <a:ext cx="2391394" cy="716655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9" name="图形 28" descr="图标占位符">
            <a:extLst>
              <a:ext uri="{FF2B5EF4-FFF2-40B4-BE49-F238E27FC236}">
                <a16:creationId xmlns:a16="http://schemas.microsoft.com/office/drawing/2014/main" id="{E0E3C227-EFA0-47A9-BAEC-A3B06FCAFB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81417" y="1497049"/>
            <a:ext cx="567771" cy="567771"/>
          </a:xfrm>
          <a:prstGeom prst="rect">
            <a:avLst/>
          </a:prstGeom>
        </p:spPr>
      </p:pic>
      <p:sp>
        <p:nvSpPr>
          <p:cNvPr id="27" name="文本占位符 80">
            <a:extLst>
              <a:ext uri="{FF2B5EF4-FFF2-40B4-BE49-F238E27FC236}">
                <a16:creationId xmlns:a16="http://schemas.microsoft.com/office/drawing/2014/main" id="{E691EA48-9FD0-4A91-A269-A8156DBAA8A1}"/>
              </a:ext>
            </a:extLst>
          </p:cNvPr>
          <p:cNvSpPr txBox="1">
            <a:spLocks/>
          </p:cNvSpPr>
          <p:nvPr/>
        </p:nvSpPr>
        <p:spPr>
          <a:xfrm>
            <a:off x="8967861" y="2148077"/>
            <a:ext cx="2391393" cy="272762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资金类别</a:t>
            </a:r>
          </a:p>
        </p:txBody>
      </p:sp>
      <p:sp>
        <p:nvSpPr>
          <p:cNvPr id="26" name="文本占位符 80">
            <a:extLst>
              <a:ext uri="{FF2B5EF4-FFF2-40B4-BE49-F238E27FC236}">
                <a16:creationId xmlns:a16="http://schemas.microsoft.com/office/drawing/2014/main" id="{CF9BA5D5-8439-442E-A476-F8D139086D8D}"/>
              </a:ext>
            </a:extLst>
          </p:cNvPr>
          <p:cNvSpPr txBox="1">
            <a:spLocks/>
          </p:cNvSpPr>
          <p:nvPr/>
        </p:nvSpPr>
        <p:spPr>
          <a:xfrm>
            <a:off x="8987806" y="2554806"/>
            <a:ext cx="2391394" cy="904590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图形 8" descr="Bullseye" title="占位符图标">
            <a:extLst>
              <a:ext uri="{FF2B5EF4-FFF2-40B4-BE49-F238E27FC236}">
                <a16:creationId xmlns:a16="http://schemas.microsoft.com/office/drawing/2014/main" id="{CE6069C6-95DD-4ED1-982A-DC78C0F4C81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81417" y="3927174"/>
            <a:ext cx="567771" cy="567771"/>
          </a:xfrm>
          <a:prstGeom prst="rect">
            <a:avLst/>
          </a:prstGeom>
        </p:spPr>
      </p:pic>
      <p:sp>
        <p:nvSpPr>
          <p:cNvPr id="7" name="文本占位符 80">
            <a:extLst>
              <a:ext uri="{FF2B5EF4-FFF2-40B4-BE49-F238E27FC236}">
                <a16:creationId xmlns:a16="http://schemas.microsoft.com/office/drawing/2014/main" id="{2ABA949D-514D-46F1-9EA0-0044B954A1B5}"/>
              </a:ext>
            </a:extLst>
          </p:cNvPr>
          <p:cNvSpPr txBox="1">
            <a:spLocks/>
          </p:cNvSpPr>
          <p:nvPr/>
        </p:nvSpPr>
        <p:spPr>
          <a:xfrm>
            <a:off x="8967861" y="4578202"/>
            <a:ext cx="2391393" cy="272762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资金类别</a:t>
            </a:r>
          </a:p>
        </p:txBody>
      </p:sp>
      <p:sp>
        <p:nvSpPr>
          <p:cNvPr id="6" name="文本占位符 80">
            <a:extLst>
              <a:ext uri="{FF2B5EF4-FFF2-40B4-BE49-F238E27FC236}">
                <a16:creationId xmlns:a16="http://schemas.microsoft.com/office/drawing/2014/main" id="{A0FE60BC-B552-4E0C-A2F3-D99FDA7DA656}"/>
              </a:ext>
            </a:extLst>
          </p:cNvPr>
          <p:cNvSpPr txBox="1">
            <a:spLocks/>
          </p:cNvSpPr>
          <p:nvPr/>
        </p:nvSpPr>
        <p:spPr>
          <a:xfrm>
            <a:off x="8987806" y="4984931"/>
            <a:ext cx="2391394" cy="904590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108DE63-22D3-42B8-803D-E9D8BE04D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16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51AD7F2-CD2F-4C31-B159-0524285979D1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  <p:pic>
        <p:nvPicPr>
          <p:cNvPr id="8" name="图片 7" descr="图表图像">
            <a:extLst>
              <a:ext uri="{FF2B5EF4-FFF2-40B4-BE49-F238E27FC236}">
                <a16:creationId xmlns:a16="http://schemas.microsoft.com/office/drawing/2014/main" id="{B8BA0515-3F7F-4BCD-BCAD-95C03C033E2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120894" y="761769"/>
            <a:ext cx="5950211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左上角为总结幻灯片的图像">
            <a:extLst>
              <a:ext uri="{FF2B5EF4-FFF2-40B4-BE49-F238E27FC236}">
                <a16:creationId xmlns:a16="http://schemas.microsoft.com/office/drawing/2014/main" id="{AD40D937-B3C8-43EA-A0D3-6CE4BF447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00" y="86714"/>
            <a:ext cx="6009285" cy="3890571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总结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总结标语或子标题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elit.Maecenas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porttitor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congue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massa.Fusce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posuere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magna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sed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pulvinar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ultricies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purus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lectus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malesuada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libero,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commodo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magna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eros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quis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urna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Nunc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viverra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imperdiet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enim.Fusce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est.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Vivamus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tellus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Pellentesque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habitant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morbi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tristique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senectus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netus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malesuada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fames ac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turpis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egestas.Proin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pharetra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nonummy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pede.Mauris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orci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17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DC5BD7-B254-4C9A-9B5C-E26460F05FA1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环保叶子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谢谢</a:t>
            </a:r>
          </a:p>
        </p:txBody>
      </p:sp>
      <p:cxnSp>
        <p:nvCxnSpPr>
          <p:cNvPr id="5" name="直接连接符​​(S) 4" descr="分隔线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占位符 28" descr="公司徽标占位符">
            <a:extLst>
              <a:ext uri="{FF2B5EF4-FFF2-40B4-BE49-F238E27FC236}">
                <a16:creationId xmlns:a16="http://schemas.microsoft.com/office/drawing/2014/main" id="{F7A1C9A3-D9CA-3245-A622-A160A2C4AC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/>
          <a:stretch/>
        </p:blipFill>
        <p:spPr>
          <a:xfrm>
            <a:off x="8052560" y="2516727"/>
            <a:ext cx="1359453" cy="924565"/>
          </a:xfrm>
        </p:spPr>
      </p:pic>
      <p:sp>
        <p:nvSpPr>
          <p:cNvPr id="7" name="副标题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彭德威</a:t>
            </a:r>
          </a:p>
        </p:txBody>
      </p:sp>
      <p:pic>
        <p:nvPicPr>
          <p:cNvPr id="13" name="图形 12" descr="用户" title="图标 - 演示者姓名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+12365438765</a:t>
            </a:r>
          </a:p>
        </p:txBody>
      </p:sp>
      <p:pic>
        <p:nvPicPr>
          <p:cNvPr id="15" name="图形 14" descr="智能手机" title="图标 - 演示者电话号码">
            <a:extLst>
              <a:ext uri="{FF2B5EF4-FFF2-40B4-BE49-F238E27FC236}">
                <a16:creationId xmlns:a16="http://schemas.microsoft.com/office/drawing/2014/main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dewei@email.com</a:t>
            </a:r>
          </a:p>
        </p:txBody>
      </p:sp>
      <p:pic>
        <p:nvPicPr>
          <p:cNvPr id="14" name="图形 13" descr="信封" title="图标 - 演示者电子邮件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11"/>
              </a:rPr>
              <a:t>http://www.adatum.com/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</p:txBody>
      </p:sp>
      <p:pic>
        <p:nvPicPr>
          <p:cNvPr id="30" name="图形 29" descr="世界">
            <a:extLst>
              <a:ext uri="{FF2B5EF4-FFF2-40B4-BE49-F238E27FC236}">
                <a16:creationId xmlns:a16="http://schemas.microsoft.com/office/drawing/2014/main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寒冷林区中离地啄食浆果的卡通鸟图">
            <a:extLst>
              <a:ext uri="{FF2B5EF4-FFF2-40B4-BE49-F238E27FC236}">
                <a16:creationId xmlns:a16="http://schemas.microsoft.com/office/drawing/2014/main" id="{EE75983F-2708-4C39-B331-8F594511A3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关于我们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elit.Maecenas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porttitor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congue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massa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/>
          <a:lstStyle/>
          <a:p>
            <a:pPr marL="0" indent="0" rtl="0">
              <a:buNone/>
            </a:pPr>
            <a:r>
              <a:rPr lang="zh-CN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</a:t>
            </a:r>
            <a:br>
              <a:rPr lang="zh-CN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较大的标题</a:t>
            </a:r>
          </a:p>
          <a:p>
            <a:pPr marL="0" indent="0" rtl="0">
              <a:buNone/>
            </a:pP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Pellentesque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habitant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morbi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tristique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senectus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netus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malesuada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fames ac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turpis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egestas.Proin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pharetra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nonummy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pede.Mauris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orci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46" name="组 45" descr="形状" title="形状">
            <a:extLst>
              <a:ext uri="{FF2B5EF4-FFF2-40B4-BE49-F238E27FC236}">
                <a16:creationId xmlns:a16="http://schemas.microsoft.com/office/drawing/2014/main" id="{62DF6AE8-6133-4C1E-91DD-755705ACF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任意多边形：形状 15" title="三角形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：形状 16" title="三角形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：形状 17" title="三角形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：形状 18" title="三角形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：形状 19" title="三角形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：形状 20" title="三角形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：形状 21" title="三角形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：形状 22" title="三角形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：形状 23" title="三角形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：形状 24" title="三角形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：形状 25" title="三角形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：形状 26" title="三角形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：形状 27" title="三角形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：形状 28" title="三角形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6077BDA-B9F5-4D2A-9EE7-6631CD52134A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问题</a:t>
            </a:r>
          </a:p>
        </p:txBody>
      </p:sp>
      <p:pic>
        <p:nvPicPr>
          <p:cNvPr id="67" name="图片占位符 66" descr="云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气候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变化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59" name="图片占位符 158" descr="仙人掌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/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水资源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短缺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61" name="图片占位符 160" descr="温度计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/>
      </p:pic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冬季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时间延长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63" name="图片占位符 162" descr="棕榈树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/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领域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65" name="图片占位符 164" descr="工厂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/>
      </p:pic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工业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影响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0B76CAB-21AE-4C59-A288-C3C60E5F5AEC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</p:spTree>
    <p:extLst>
      <p:ext uri="{BB962C8B-B14F-4D97-AF65-F5344CB8AC3E}">
        <p14:creationId xmlns:p14="http://schemas.microsoft.com/office/powerpoint/2010/main" val="199193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解决方案</a:t>
            </a:r>
          </a:p>
        </p:txBody>
      </p:sp>
      <p:pic>
        <p:nvPicPr>
          <p:cNvPr id="93" name="图片占位符 92" descr="放大镜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清洁的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水资源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5" name="图片占位符 94" descr="植物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常绿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植物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7" name="图片占位符 96" descr="苹果">
            <a:extLst>
              <a:ext uri="{FF2B5EF4-FFF2-40B4-BE49-F238E27FC236}">
                <a16:creationId xmlns:a16="http://schemas.microsoft.com/office/drawing/2014/main" id="{41A48230-7A6F-634A-84FA-2508F0A6B9D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673898" y="2358091"/>
            <a:ext cx="854075" cy="854075"/>
          </a:xfrm>
        </p:spPr>
      </p:pic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健康的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蔬菜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9" name="图片占位符 178" descr="占位符图片">
            <a:extLst>
              <a:ext uri="{FF2B5EF4-FFF2-40B4-BE49-F238E27FC236}">
                <a16:creationId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/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2A7A116-BC28-4E39-B586-25212F9948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106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占位符 104" descr="占位符图片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>
            <a:fillRect/>
          </a:stretch>
        </p:blipFill>
        <p:spPr>
          <a:xfrm>
            <a:off x="97536" y="496139"/>
            <a:ext cx="6208364" cy="6275148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</a:t>
            </a:r>
          </a:p>
        </p:txBody>
      </p:sp>
      <p:pic>
        <p:nvPicPr>
          <p:cNvPr id="71" name="图片占位符 70" descr="链接">
            <a:extLst>
              <a:ext uri="{FF2B5EF4-FFF2-40B4-BE49-F238E27FC236}">
                <a16:creationId xmlns:a16="http://schemas.microsoft.com/office/drawing/2014/main" id="{E5542F6D-CB05-1E49-9D10-41D51547FB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8283" y="1541062"/>
            <a:ext cx="3002400" cy="432000"/>
          </a:xfrm>
        </p:spPr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Web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深层链接</a:t>
            </a:r>
          </a:p>
        </p:txBody>
      </p:sp>
      <p:sp>
        <p:nvSpPr>
          <p:cNvPr id="78" name="文本占位符 12">
            <a:extLst>
              <a:ext uri="{FF2B5EF4-FFF2-40B4-BE49-F238E27FC236}">
                <a16:creationId xmlns:a16="http://schemas.microsoft.com/office/drawing/2014/main" id="{B9366D2C-DAC9-484E-BC91-EFDB13FDA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8283" y="1866196"/>
            <a:ext cx="2001317" cy="720000"/>
          </a:xfrm>
        </p:spPr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3" name="图片占位符 72" descr="发送">
            <a:extLst>
              <a:ext uri="{FF2B5EF4-FFF2-40B4-BE49-F238E27FC236}">
                <a16:creationId xmlns:a16="http://schemas.microsoft.com/office/drawing/2014/main" id="{434488A9-1494-5A4A-9B81-A4830C2F856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15" b="115"/>
          <a:stretch>
            <a:fillRect/>
          </a:stretch>
        </p:blipFill>
        <p:spPr/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68283" y="3074440"/>
            <a:ext cx="2728086" cy="432000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即时通信</a:t>
            </a:r>
          </a:p>
        </p:txBody>
      </p:sp>
      <p:sp>
        <p:nvSpPr>
          <p:cNvPr id="76" name="文本占位符 3">
            <a:extLst>
              <a:ext uri="{FF2B5EF4-FFF2-40B4-BE49-F238E27FC236}">
                <a16:creationId xmlns:a16="http://schemas.microsoft.com/office/drawing/2014/main" id="{4BB1D872-AE86-6841-98FC-E66E61831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8283" y="3442669"/>
            <a:ext cx="2001317" cy="720000"/>
          </a:xfrm>
        </p:spPr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5" name="图片占位符 74" descr="网络">
            <a:extLst>
              <a:ext uri="{FF2B5EF4-FFF2-40B4-BE49-F238E27FC236}">
                <a16:creationId xmlns:a16="http://schemas.microsoft.com/office/drawing/2014/main" id="{2259C1B6-6592-CA47-8223-67E45CA2A8C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68283" y="4662515"/>
            <a:ext cx="3002400" cy="432000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网络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API</a:t>
            </a:r>
          </a:p>
        </p:txBody>
      </p:sp>
      <p:sp>
        <p:nvSpPr>
          <p:cNvPr id="77" name="文本占位符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5030744"/>
            <a:ext cx="2001317" cy="720000"/>
          </a:xfrm>
        </p:spPr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B694BCB-64C9-477D-B264-2C05D1DB7584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数字产品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强调你的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主要优势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其他优势包括</a:t>
            </a:r>
          </a:p>
          <a:p>
            <a:pPr rtl="0"/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Nunc </a:t>
            </a:r>
            <a:r>
              <a:rPr lang="en-US" altLang="zh-CN" sz="1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viverra</a:t>
            </a: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imperdiet</a:t>
            </a: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enim.Fusce</a:t>
            </a: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est.</a:t>
            </a:r>
            <a:br>
              <a:rPr lang="zh-CN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1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Vivamus</a:t>
            </a: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 </a:t>
            </a:r>
            <a:r>
              <a:rPr lang="en-US" altLang="zh-CN" sz="1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tellus</a:t>
            </a:r>
            <a:endParaRPr lang="en-US" altLang="zh-CN" sz="1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Nunc </a:t>
            </a:r>
            <a:r>
              <a:rPr lang="en-US" altLang="zh-CN" sz="1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viverra</a:t>
            </a: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imperdiet</a:t>
            </a: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enim.Fusce</a:t>
            </a: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est.</a:t>
            </a:r>
            <a:br>
              <a:rPr lang="zh-CN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1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Vivamus</a:t>
            </a: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 </a:t>
            </a:r>
            <a:r>
              <a:rPr lang="en-US" altLang="zh-CN" sz="1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tellus</a:t>
            </a:r>
            <a:endParaRPr lang="en-US" altLang="zh-CN" sz="1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图片占位符 23" descr="卡通花卉图&#10;">
            <a:extLst>
              <a:ext uri="{FF2B5EF4-FFF2-40B4-BE49-F238E27FC236}">
                <a16:creationId xmlns:a16="http://schemas.microsoft.com/office/drawing/2014/main" id="{0ED97842-6676-4F84-821B-4640F5BEEC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796" y="1376357"/>
            <a:ext cx="6333545" cy="4379625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DD77C4-77EC-4FA4-B595-96F03A5324FB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占位符 25" descr="占位符图片">
            <a:extLst>
              <a:ext uri="{FF2B5EF4-FFF2-40B4-BE49-F238E27FC236}">
                <a16:creationId xmlns:a16="http://schemas.microsoft.com/office/drawing/2014/main" id="{925A3C19-2816-4D4F-B6A9-C4A6DA022E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4" y="86714"/>
            <a:ext cx="6009285" cy="6684572"/>
          </a:xfr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分隔幻灯片标题</a:t>
            </a:r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elit.Maecenas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porttitor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congue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0" name="组 59" descr="形状" title="形状">
            <a:extLst>
              <a:ext uri="{FF2B5EF4-FFF2-40B4-BE49-F238E27FC236}">
                <a16:creationId xmlns:a16="http://schemas.microsoft.com/office/drawing/2014/main" id="{502D7333-D43E-4F9D-B14F-59FA693F7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任意多边形：形状 13">
              <a:extLst>
                <a:ext uri="{FF2B5EF4-FFF2-40B4-BE49-F238E27FC236}">
                  <a16:creationId xmlns:a16="http://schemas.microsoft.com/office/drawing/2014/main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：形状 50">
              <a:extLst>
                <a:ext uri="{FF2B5EF4-FFF2-40B4-BE49-F238E27FC236}">
                  <a16:creationId xmlns:a16="http://schemas.microsoft.com/office/drawing/2014/main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：形状 17">
              <a:extLst>
                <a:ext uri="{FF2B5EF4-FFF2-40B4-BE49-F238E27FC236}">
                  <a16:creationId xmlns:a16="http://schemas.microsoft.com/office/drawing/2014/main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：形状 19">
              <a:extLst>
                <a:ext uri="{FF2B5EF4-FFF2-40B4-BE49-F238E27FC236}">
                  <a16:creationId xmlns:a16="http://schemas.microsoft.com/office/drawing/2014/main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：形状 23">
              <a:extLst>
                <a:ext uri="{FF2B5EF4-FFF2-40B4-BE49-F238E27FC236}">
                  <a16:creationId xmlns:a16="http://schemas.microsoft.com/office/drawing/2014/main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：形状 54">
              <a:extLst>
                <a:ext uri="{FF2B5EF4-FFF2-40B4-BE49-F238E27FC236}">
                  <a16:creationId xmlns:a16="http://schemas.microsoft.com/office/drawing/2014/main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404657-4808-481B-92C5-30D876177880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商业模式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7DDE25BB-92A4-43F5-9121-27E4398711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在此处输入成功机会</a:t>
            </a:r>
          </a:p>
        </p:txBody>
      </p:sp>
      <p:pic>
        <p:nvPicPr>
          <p:cNvPr id="33" name="图片占位符 32" descr="教师">
            <a:extLst>
              <a:ext uri="{FF2B5EF4-FFF2-40B4-BE49-F238E27FC236}">
                <a16:creationId xmlns:a16="http://schemas.microsoft.com/office/drawing/2014/main" id="{DDFE365F-F609-43BD-AA8F-F26828263D0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加强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FC7A0458-F32A-49CF-9495-28592AEBA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5" name="图片占位符 34" descr="团队">
            <a:extLst>
              <a:ext uri="{FF2B5EF4-FFF2-40B4-BE49-F238E27FC236}">
                <a16:creationId xmlns:a16="http://schemas.microsoft.com/office/drawing/2014/main" id="{29D864EF-7534-4411-9666-4707F93191F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/>
      </p:pic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015436B2-77D6-4D3F-8744-02853C3A2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消除边缘化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BFEB8D05-C4DC-4D45-A8B0-442869804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7" name="图片占位符 36" descr="图书">
            <a:extLst>
              <a:ext uri="{FF2B5EF4-FFF2-40B4-BE49-F238E27FC236}">
                <a16:creationId xmlns:a16="http://schemas.microsoft.com/office/drawing/2014/main" id="{A3A82211-756C-4184-979C-5420002F807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/>
      </p:pic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CC9889A9-325A-412C-9CE0-44F85B421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研究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61B02380-86E2-479F-BE93-7A7EA97E0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D7D9EBF-91E9-47F7-AE04-B1505AB498AA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</p:spTree>
    <p:extLst>
      <p:ext uri="{BB962C8B-B14F-4D97-AF65-F5344CB8AC3E}">
        <p14:creationId xmlns:p14="http://schemas.microsoft.com/office/powerpoint/2010/main" val="124815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8F0BE1F-DA5B-41F6-9625-CD1501B4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市场商机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9EDE69-A499-499E-A406-452AE63D3E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生成商机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DD63819-D563-41C4-B096-DBA43B6ADA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¥3B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CFD31A3E-C717-4F03-8065-D2164B4E6B7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71CC00-8E3A-4EC3-89C9-991C12AFF3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自由创造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55B9A2E-DF23-4FE6-B710-467DE61B96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¥2B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759900FE-3586-4DC8-BD28-3203985ECEA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8DF6A3-2263-4753-AD41-F21E817404A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竞争对手少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6211A720-7883-460C-97EC-758191E076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rtlCol="0"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¥1B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0887AF0E-3C95-4493-A569-203A63D31DF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790868" y="4015478"/>
            <a:ext cx="2232434" cy="1012825"/>
          </a:xfrm>
        </p:spPr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Lorem ipsum dolor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sit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CCF06E-4528-4A0F-A6B9-9DD69DF5D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6197761-77A1-4FE6-B7C4-21D9032D54EF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CN" altLang="en-US" sz="12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在此处输入你的徽标或姓名</a:t>
            </a:r>
          </a:p>
        </p:txBody>
      </p:sp>
    </p:spTree>
    <p:extLst>
      <p:ext uri="{BB962C8B-B14F-4D97-AF65-F5344CB8AC3E}">
        <p14:creationId xmlns:p14="http://schemas.microsoft.com/office/powerpoint/2010/main" val="164268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4_Pitch deck_AAS_v5" id="{A82770BA-62BC-4528-9468-1207E61BFB64}" vid="{B7E69C18-93BB-4DCC-8C49-BE1813F33B2B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5E88AF0-409E-4FF2-9840-09ADF1379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6130B1-5CFE-4023-B1F7-769F33287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D62913-2A88-434E-AF91-1FBBC18AE64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956</Words>
  <PresentationFormat>宽屏</PresentationFormat>
  <Paragraphs>286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Microsoft YaHei UI</vt:lpstr>
      <vt:lpstr>Arial</vt:lpstr>
      <vt:lpstr>Calibri Light</vt:lpstr>
      <vt:lpstr>Rockwell</vt:lpstr>
      <vt:lpstr>Times New Roman</vt:lpstr>
      <vt:lpstr>Office 主题</vt:lpstr>
      <vt:lpstr>演示文稿 标题</vt:lpstr>
      <vt:lpstr>关于我们</vt:lpstr>
      <vt:lpstr>问题</vt:lpstr>
      <vt:lpstr>解决方案</vt:lpstr>
      <vt:lpstr>产品</vt:lpstr>
      <vt:lpstr>数字产品</vt:lpstr>
      <vt:lpstr>分隔幻灯片标题</vt:lpstr>
      <vt:lpstr>商业模式</vt:lpstr>
      <vt:lpstr>市场商机</vt:lpstr>
      <vt:lpstr>竞争</vt:lpstr>
      <vt:lpstr>增长策略</vt:lpstr>
      <vt:lpstr>增长动力</vt:lpstr>
      <vt:lpstr>日程表</vt:lpstr>
      <vt:lpstr>财务</vt:lpstr>
      <vt:lpstr>团队</vt:lpstr>
      <vt:lpstr>基金</vt:lpstr>
      <vt:lpstr>总结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2019-06-09T20:38:55Z</dcterms:created>
  <dcterms:modified xsi:type="dcterms:W3CDTF">2020-01-20T06:50:59Z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