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jpg" ContentType="image/jpeg"/>
  <Default Extension="png" ContentType="image/png"/>
  <Default Extension="svg" ContentType="image/svg+xml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slideLayouts/slideLayout511.xml" ContentType="application/vnd.openxmlformats-officedocument.presentationml.slideLayout+xml"/>
  <Override PartName="/ppt/theme/theme12.xml" ContentType="application/vnd.openxmlformats-officedocument.theme+xml"/>
  <Override PartName="/ppt/slideLayouts/slideLayout10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slideLayouts/slideLayout1414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authors.xml" ContentType="application/vnd.ms-powerpoint.authors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tableStyles.xml" ContentType="application/vnd.openxmlformats-officedocument.presentationml.tableStyles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17" r:id="rId5"/>
    <p:sldId id="307" r:id="rId6"/>
    <p:sldId id="308" r:id="rId7"/>
    <p:sldId id="278" r:id="rId8"/>
    <p:sldId id="309" r:id="rId9"/>
    <p:sldId id="263" r:id="rId10"/>
    <p:sldId id="310" r:id="rId11"/>
    <p:sldId id="311" r:id="rId12"/>
    <p:sldId id="312" r:id="rId13"/>
    <p:sldId id="316" r:id="rId14"/>
    <p:sldId id="314" r:id="rId15"/>
    <p:sldId id="315" r:id="rId16"/>
    <p:sldId id="304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94" autoAdjust="0"/>
    <p:restoredTop sz="95405" autoAdjust="0"/>
  </p:normalViewPr>
  <p:slideViewPr>
    <p:cSldViewPr snapToGrid="0">
      <p:cViewPr varScale="1">
        <p:scale>
          <a:sx n="103" d="100"/>
          <a:sy n="103" d="100"/>
        </p:scale>
        <p:origin x="666" y="90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82" d="100"/>
          <a:sy n="82" d="100"/>
        </p:scale>
        <p:origin x="3942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viewProps" Target="/ppt/view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presProps" Target="/ppt/pres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microsoft.com/office/2018/10/relationships/authors" Target="/ppt/authors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ableStyles" Target="/ppt/tableStyles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theme" Target="/ppt/theme/theme12.xml" Id="rId22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5888BED3-09FF-4436-AEDD-C76D0FF3BBE7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2024/3/14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49E357A0-8177-46BC-BFCE-19D99E3453CC}" type="slidenum">
              <a:rPr 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77141CD-D1D6-4D2C-9301-E9E2000D8D26}" type="datetime1">
              <a:rPr lang="en-US" altLang="zh-CN" smtClean="0"/>
              <a:pPr/>
              <a:t>2024/3/14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C366290-4595-5745-A50F-D5EC13BAC604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10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1164622547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11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4209986571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12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2332748524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13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4105550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1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2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3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14737216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4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674091861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5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6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230813345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7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1026281718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8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3210893639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C366290-4595-5745-A50F-D5EC13BAC604}" type="slidenum">
              <a:rPr lang="zh-CN" noProof="0" smtClean="0"/>
              <a:t>9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3472499718"/>
      </p:ext>
    </p:extLst>
  </p:cSld>
  <p:clrMapOvr>
    <a:masterClrMapping/>
  </p:clrMapOvr>
</p:notes>
</file>

<file path=ppt/slideLayouts/_rels/slideLayout1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image" Target="/ppt/media/image3.svg" Id="rId3" /><Relationship Type="http://schemas.openxmlformats.org/officeDocument/2006/relationships/image" Target="/ppt/media/image22.png" Id="rId2" /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两栏内容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任意多边形：形状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4" name="任意多边形：形状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6" name="任意多边形：形状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cxnSp>
        <p:nvCxnSpPr>
          <p:cNvPr id="18" name="直接连接符​​(S)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标题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zh-CN" sz="3200"/>
            </a:lvl1pPr>
          </a:lstStyle>
          <a:p>
            <a:pPr rtl="0"/>
            <a:endParaRPr lang="zh-CN" dirty="0"/>
          </a:p>
        </p:txBody>
      </p:sp>
      <p:sp>
        <p:nvSpPr>
          <p:cNvPr id="3" name="内容占位符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 rtlCol="0">
            <a:normAutofit/>
          </a:bodyPr>
          <a:lstStyle>
            <a:lvl1pPr marL="0" indent="0">
              <a:buNone/>
              <a:defRPr lang="zh-CN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10" name="内容占位符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 rtlCol="0"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lang="zh-CN"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幻灯片编号占位符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：形状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19" name="任意多边形：形状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0" name="标题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6" name="内容占位符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 rtlCol="0"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lang="zh-CN"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2" name="内容占位符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 rtlCol="0">
            <a:normAutofit/>
          </a:bodyPr>
          <a:lstStyle>
            <a:lvl1pPr marL="0" indent="0">
              <a:buNone/>
              <a:defRPr lang="zh-CN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幻灯片编号占位符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(F)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18" name="任意多边形：形状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45" name="标题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7" name="表格占位符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结束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(F)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5" name="任意多边形：形状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13" name="任意多边形：形状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rtlCol="0" anchor="ctr"/>
          <a:lstStyle>
            <a:lvl1pPr algn="l">
              <a:defRPr lang="zh-CN" sz="48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3" name="内容占位符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rtlCol="0"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lang="zh-CN"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lang="zh-CN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任意多边形：形状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lvl="0" rtl="0"/>
              <a:endParaRPr lang="zh-CN" dirty="0">
                <a:solidFill>
                  <a:schemeClr val="tx1"/>
                </a:solidFill>
              </a:endParaRPr>
            </a:p>
          </p:txBody>
        </p:sp>
        <p:sp>
          <p:nvSpPr>
            <p:cNvPr id="5" name="任意多边形：形状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lvl="0" rtl="0"/>
              <a:endParaRPr lang="zh-CN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任意多边形：形状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7" name="幻灯片编号占位符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任意多边形：形状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任意多边形：形状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34" name="任意多边形：形状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3" name="任意多边形：形状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rtlCol="0" anchor="ctr"/>
          <a:lstStyle>
            <a:lvl1pPr algn="ctr">
              <a:defRPr lang="zh-CN" sz="4800"/>
            </a:lvl1pPr>
          </a:lstStyle>
          <a:p>
            <a:pPr rtl="0"/>
            <a:r>
              <a:rPr lang="zh-CN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议程​​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(F)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5" name="任意多边形：形状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12" name="任意多边形：形状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6" name="任意多边形：形状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rtlCol="0" anchor="ctr" anchorCtr="0"/>
          <a:lstStyle>
            <a:lvl1pPr algn="l">
              <a:defRPr lang="zh-CN" sz="3200">
                <a:solidFill>
                  <a:schemeClr val="accent1"/>
                </a:solidFill>
              </a:defRPr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 rtlCol="0"/>
          <a:lstStyle>
            <a:lvl1pPr marL="0" indent="0" algn="r">
              <a:buNone/>
              <a:defRPr lang="zh-CN" sz="2400" cap="all" baseline="0"/>
            </a:lvl1pPr>
            <a:lvl2pPr marL="457200" indent="0" algn="r">
              <a:buNone/>
              <a:defRPr lang="zh-CN" sz="1800">
                <a:latin typeface="+mj-cs"/>
                <a:cs typeface="+mj-cs"/>
              </a:defRPr>
            </a:lvl2pPr>
            <a:lvl3pPr marL="914400" indent="0" algn="r">
              <a:buNone/>
              <a:defRPr lang="zh-CN"/>
            </a:lvl3pPr>
            <a:lvl4pPr marL="1371600" indent="0" algn="r">
              <a:buNone/>
              <a:defRPr lang="zh-CN"/>
            </a:lvl4pPr>
            <a:lvl5pPr marL="1828800" indent="0" algn="r">
              <a:buNone/>
              <a:defRPr lang="zh-CN"/>
            </a:lvl5pPr>
          </a:lstStyle>
          <a:p>
            <a:pPr lvl="0" rtl="0"/>
            <a:r>
              <a:rPr lang="zh-CN" dirty="0"/>
              <a:t>单击此处添加文本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带有标题 2 的图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rtlCol="0" anchor="ctr"/>
          <a:lstStyle>
            <a:lvl1pPr>
              <a:lnSpc>
                <a:spcPct val="75000"/>
              </a:lnSpc>
              <a:defRPr lang="zh-CN" sz="48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任意多边形：形状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1" name="图片占位符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rtlCol="0" anchor="t">
            <a:noAutofit/>
          </a:bodyPr>
          <a:lstStyle>
            <a:lvl1pPr marL="0" indent="0" algn="r">
              <a:buNone/>
              <a:defRPr lang="zh-CN" sz="1800"/>
            </a:lvl1pPr>
            <a:lvl2pPr marL="457200" indent="0">
              <a:buNone/>
              <a:defRPr lang="zh-CN" sz="2800"/>
            </a:lvl2pPr>
            <a:lvl3pPr marL="914400" indent="0">
              <a:buNone/>
              <a:defRPr lang="zh-CN" sz="2400"/>
            </a:lvl3pPr>
            <a:lvl4pPr marL="1371600" indent="0">
              <a:buNone/>
              <a:defRPr lang="zh-CN" sz="2000"/>
            </a:lvl4pPr>
            <a:lvl5pPr marL="1828800" indent="0">
              <a:buNone/>
              <a:defRPr lang="zh-CN" sz="2000"/>
            </a:lvl5pPr>
            <a:lvl6pPr marL="2286000" indent="0">
              <a:buNone/>
              <a:defRPr lang="zh-CN" sz="2000"/>
            </a:lvl6pPr>
            <a:lvl7pPr marL="2743200" indent="0">
              <a:buNone/>
              <a:defRPr lang="zh-CN" sz="2000"/>
            </a:lvl7pPr>
            <a:lvl8pPr marL="3200400" indent="0">
              <a:buNone/>
              <a:defRPr lang="zh-CN" sz="2000"/>
            </a:lvl8pPr>
            <a:lvl9pPr marL="3657600" indent="0">
              <a:buNone/>
              <a:defRPr lang="zh-CN" sz="2000"/>
            </a:lvl9pPr>
          </a:lstStyle>
          <a:p>
            <a:pPr rtl="0"/>
            <a:r>
              <a:rPr lang="zh-CN" dirty="0"/>
              <a:t>单击图标以添加图片</a:t>
            </a:r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(F)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8" name="任意多边形：形状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30" name="任意多边形：形状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rtlCol="0" anchor="b"/>
          <a:lstStyle>
            <a:lvl1pPr>
              <a:lnSpc>
                <a:spcPct val="75000"/>
              </a:lnSpc>
              <a:defRPr lang="zh-CN" sz="4800">
                <a:solidFill>
                  <a:schemeClr val="tx1"/>
                </a:solidFill>
              </a:defRPr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 rtlCol="0">
            <a:noAutofit/>
          </a:bodyPr>
          <a:lstStyle>
            <a:lvl1pPr marL="0" indent="0">
              <a:buNone/>
              <a:defRPr lang="zh-CN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 rtlCol="0">
            <a:noAutofit/>
          </a:bodyPr>
          <a:lstStyle>
            <a:lvl1pPr marL="0" indent="0">
              <a:buFont typeface="Courier New" panose="02070309020205020404" pitchFamily="49" charset="0"/>
              <a:buNone/>
              <a:defRPr lang="zh-CN" sz="2400" b="0" cap="all" baseline="0"/>
            </a:lvl1pPr>
            <a:lvl2pPr>
              <a:defRPr lang="zh-CN" sz="2400"/>
            </a:lvl2pPr>
            <a:lvl3pPr>
              <a:defRPr lang="zh-CN" sz="2400"/>
            </a:lvl3pPr>
            <a:lvl4pPr>
              <a:defRPr lang="zh-CN" sz="2400"/>
            </a:lvl4pPr>
            <a:lvl5pPr>
              <a:defRPr lang="zh-CN" sz="2400"/>
            </a:lvl5pPr>
          </a:lstStyle>
          <a:p>
            <a:pPr lvl="0" rtl="0"/>
            <a:r>
              <a:rPr lang="zh-CN" dirty="0"/>
              <a:t>单击此处添加文本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任意多边形：形状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lvl="0" rtl="0"/>
              <a:endParaRPr lang="zh-CN" dirty="0">
                <a:solidFill>
                  <a:schemeClr val="tx1"/>
                </a:solidFill>
              </a:endParaRPr>
            </a:p>
          </p:txBody>
        </p:sp>
        <p:sp>
          <p:nvSpPr>
            <p:cNvPr id="10" name="任意多边形：形状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lvl="0" rtl="0"/>
              <a:endParaRPr lang="zh-CN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标题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rtlCol="0" anchor="b" anchorCtr="0"/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12" name="任意多边形(F)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15" name="任意多边形(F)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13" name="任意多边形(F)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 rtlCol="0">
            <a:normAutofit/>
          </a:bodyPr>
          <a:lstStyle>
            <a:lvl1pPr>
              <a:defRPr lang="zh-CN" sz="2000"/>
            </a:lvl1pPr>
            <a:lvl2pPr>
              <a:defRPr lang="zh-CN" sz="1800"/>
            </a:lvl2pPr>
            <a:lvl3pPr>
              <a:defRPr lang="zh-CN" sz="1600"/>
            </a:lvl3pPr>
            <a:lvl4pPr>
              <a:defRPr lang="zh-CN" sz="1400"/>
            </a:lvl4pPr>
            <a:lvl5pPr>
              <a:defRPr lang="zh-CN" sz="14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引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任意多边形：形状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4" name="任意多边形(F)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pic>
        <p:nvPicPr>
          <p:cNvPr id="6" name="图形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任意多边形：形状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rtlCol="0" anchor="b" anchorCtr="0"/>
          <a:lstStyle>
            <a:lvl1pPr algn="ctr">
              <a:defRPr lang="zh-CN" sz="4800" cap="none" baseline="0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zh-CN" sz="2400" cap="all" baseline="0"/>
            </a:lvl1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格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2" name="内容占位符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 rtlCol="0">
            <a:normAutofit/>
          </a:bodyPr>
          <a:lstStyle>
            <a:lvl1pPr marL="0" indent="0">
              <a:buNone/>
              <a:defRPr lang="zh-CN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内容占位符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 rtlCol="0">
            <a:normAutofit/>
          </a:bodyPr>
          <a:lstStyle>
            <a:lvl1pPr marL="0" indent="0">
              <a:buNone/>
              <a:defRPr lang="zh-CN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7" name="任意多边形(F)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12" name="任意多边形(F)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幻灯片编号占位符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任意多边形：形状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lvl="0" rtl="0"/>
              <a:endParaRPr lang="zh-CN" dirty="0">
                <a:solidFill>
                  <a:schemeClr val="tx1"/>
                </a:solidFill>
              </a:endParaRPr>
            </a:p>
          </p:txBody>
        </p:sp>
        <p:sp>
          <p:nvSpPr>
            <p:cNvPr id="11" name="任意多边形：形状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lvl="0" rtl="0"/>
              <a:endParaRPr lang="zh-CN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标题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/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10" name="内容占位符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 rtlCol="0">
            <a:normAutofit/>
          </a:bodyPr>
          <a:lstStyle>
            <a:lvl1pPr marL="228600" indent="-228600">
              <a:buFont typeface="+mj-lt"/>
              <a:buAutoNum type="arabicPeriod"/>
              <a:defRPr lang="zh-CN"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lang="zh-CN"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lang="zh-CN"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lang="zh-CN"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</p:txBody>
      </p:sp>
      <p:sp>
        <p:nvSpPr>
          <p:cNvPr id="6" name="内容占位符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 rtlCol="0">
            <a:normAutofit/>
          </a:bodyPr>
          <a:lstStyle>
            <a:lvl1pPr marL="0" indent="0">
              <a:buNone/>
              <a:defRPr lang="zh-CN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5" name="幻灯片编号占位符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内容和图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：形状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30" name="任意多边形：形状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</a:lstStyle>
          <a:p>
            <a:pPr lvl="0" rtl="0"/>
            <a:endParaRPr lang="zh-CN" dirty="0">
              <a:solidFill>
                <a:schemeClr val="tx1"/>
              </a:solidFill>
            </a:endParaRPr>
          </a:p>
        </p:txBody>
      </p:sp>
      <p:sp>
        <p:nvSpPr>
          <p:cNvPr id="20" name="标题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rtlCol="0" anchor="b" anchorCtr="0"/>
          <a:lstStyle>
            <a:lvl1pPr>
              <a:defRPr lang="zh-CN" sz="3200"/>
            </a:lvl1pPr>
          </a:lstStyle>
          <a:p>
            <a:pPr rtl="0"/>
            <a:endParaRPr lang="zh-CN" dirty="0"/>
          </a:p>
        </p:txBody>
      </p:sp>
      <p:sp>
        <p:nvSpPr>
          <p:cNvPr id="3" name="内容占位符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 rtlCol="0">
            <a:normAutofit/>
          </a:bodyPr>
          <a:lstStyle>
            <a:lvl1pPr marL="0" indent="0">
              <a:buNone/>
              <a:defRPr lang="zh-CN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zh-CN" sz="2000"/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 rtlCol="0">
            <a:normAutofit/>
          </a:bodyPr>
          <a:lstStyle>
            <a:lvl1pPr marL="0" indent="0" algn="r">
              <a:buNone/>
              <a:defRPr lang="zh-CN" sz="2000"/>
            </a:lvl1pPr>
          </a:lstStyle>
          <a:p>
            <a:pPr rtl="0"/>
            <a:r>
              <a:rPr lang="zh-CN" dirty="0"/>
              <a:t>单击图标以添加图片</a:t>
            </a:r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1.xml" Id="rId5" /><Relationship Type="http://schemas.openxmlformats.org/officeDocument/2006/relationships/theme" Target="/ppt/theme/theme12.xml" Id="rId15" /><Relationship Type="http://schemas.openxmlformats.org/officeDocument/2006/relationships/slideLayout" Target="/ppt/slideLayouts/slideLayout1012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3.xml" Id="rId9" /><Relationship Type="http://schemas.openxmlformats.org/officeDocument/2006/relationships/slideLayout" Target="/ppt/slideLayouts/slideLayout1414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400" b="0" i="0">
                <a:solidFill>
                  <a:schemeClr val="tx1"/>
                </a:solidFill>
                <a:latin typeface="Microsoft YaHei UI" panose="02020503050505020204" pitchFamily="18" charset="0"/>
                <a:cs typeface="Microsoft YaHei UI"/>
              </a:defRPr>
            </a:lvl1pPr>
          </a:lstStyle>
          <a:p>
            <a:pPr rtl="0"/>
            <a:fld id="{58FB4751-880F-D840-AAA9-3A15815CC996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6000" kern="1200">
          <a:solidFill>
            <a:schemeClr val="tx1"/>
          </a:solidFill>
          <a:latin typeface="+mj-cs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+mn-c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+mn-c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012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110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26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33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27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44.jpe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4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52.jp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511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69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75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82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image" Target="/ppt/media/image63.jpg" Id="rId3" /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913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>
            <a:extLst>
              <a:ext uri="{FF2B5EF4-FFF2-40B4-BE49-F238E27FC236}">
                <a16:creationId xmlns:a16="http://schemas.microsoft.com/office/drawing/2014/main" id="{96E3FD31-D19A-BFEB-821F-C0010383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3200"/>
              <a:t>演讲的影响力 </a:t>
            </a:r>
            <a:endParaRPr 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3ADB94-FC21-07C5-1FC9-E729C5DEDFC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学会在演讲中注入活力，留下持久的印象</a:t>
            </a:r>
          </a:p>
          <a:p>
            <a:pPr rtl="0"/>
            <a:r>
              <a:rPr lang="zh-CN"/>
              <a:t>有效沟通的目标之一是激励你的受众</a:t>
            </a: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D3F53A55-1F2B-EB7F-3E43-C43170D7798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2799362"/>
              </p:ext>
            </p:extLst>
          </p:nvPr>
        </p:nvGraphicFramePr>
        <p:xfrm>
          <a:off x="4097338" y="2038350"/>
          <a:ext cx="7180262" cy="390254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383731">
                  <a:extLst>
                    <a:ext uri="{9D8B030D-6E8A-4147-A177-3AD203B41FA5}">
                      <a16:colId xmlns:a16="http://schemas.microsoft.com/office/drawing/2014/main" val="1689330750"/>
                    </a:ext>
                  </a:extLst>
                </a:gridCol>
                <a:gridCol w="2077175">
                  <a:extLst>
                    <a:ext uri="{9D8B030D-6E8A-4147-A177-3AD203B41FA5}">
                      <a16:colId xmlns:a16="http://schemas.microsoft.com/office/drawing/2014/main" val="2660631934"/>
                    </a:ext>
                  </a:extLst>
                </a:gridCol>
                <a:gridCol w="1359678">
                  <a:extLst>
                    <a:ext uri="{9D8B030D-6E8A-4147-A177-3AD203B41FA5}">
                      <a16:colId xmlns:a16="http://schemas.microsoft.com/office/drawing/2014/main" val="3909717689"/>
                    </a:ext>
                  </a:extLst>
                </a:gridCol>
                <a:gridCol w="1359678">
                  <a:extLst>
                    <a:ext uri="{9D8B030D-6E8A-4147-A177-3AD203B41FA5}">
                      <a16:colId xmlns:a16="http://schemas.microsoft.com/office/drawing/2014/main" val="1603189107"/>
                    </a:ext>
                  </a:extLst>
                </a:gridCol>
              </a:tblGrid>
              <a:tr h="61807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指标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实际值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928716"/>
                  </a:ext>
                </a:extLst>
              </a:tr>
              <a:tr h="61807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参加受众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参与者人数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208656"/>
                  </a:ext>
                </a:extLst>
              </a:tr>
              <a:tr h="61807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参与时长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分钟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4243071"/>
                  </a:ext>
                </a:extLst>
              </a:tr>
              <a:tr h="61807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问答互动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问题数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808797"/>
                  </a:ext>
                </a:extLst>
              </a:tr>
              <a:tr h="61807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积极反馈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0194648"/>
                  </a:ext>
                </a:extLst>
              </a:tr>
              <a:tr h="81216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 dirty="0"/>
                        <a:t>信息保留率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 dirty="0"/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950325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F576313-F1C8-57CB-82F6-54BC07D3B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58FB4751-880F-D840-AAA9-3A15815CC996}" type="slidenum">
              <a:rPr lang="zh-CN" smtClean="0"/>
              <a:pPr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37809529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EB33A77B-664F-FFD3-D61A-0D344C269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3200" dirty="0"/>
              <a:t>最后的提示和要点</a:t>
            </a:r>
            <a:endParaRPr 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4B0F3C-5228-C9FB-1212-1D4894C80B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一致的排练</a:t>
            </a:r>
          </a:p>
          <a:p>
            <a:pPr lvl="1" rtl="0"/>
            <a:r>
              <a:rPr lang="zh-CN" dirty="0"/>
              <a:t>加强你的熟悉度</a:t>
            </a:r>
          </a:p>
          <a:p>
            <a:pPr rtl="0"/>
            <a:r>
              <a:rPr lang="zh-CN" dirty="0"/>
              <a:t>完善演讲风格</a:t>
            </a:r>
          </a:p>
          <a:p>
            <a:pPr lvl="1" rtl="0"/>
            <a:r>
              <a:rPr lang="zh-CN" dirty="0"/>
              <a:t>节奏、语气和重点</a:t>
            </a:r>
          </a:p>
          <a:p>
            <a:pPr rtl="0"/>
            <a:r>
              <a:rPr lang="zh-CN" dirty="0"/>
              <a:t>定时和过渡</a:t>
            </a:r>
          </a:p>
          <a:p>
            <a:pPr lvl="1" rtl="0"/>
            <a:r>
              <a:rPr lang="zh-CN" dirty="0"/>
              <a:t>目的是演讲流畅、专业</a:t>
            </a:r>
          </a:p>
          <a:p>
            <a:pPr rtl="0"/>
            <a:r>
              <a:rPr lang="zh-CN" dirty="0"/>
              <a:t>练习受众</a:t>
            </a:r>
          </a:p>
          <a:p>
            <a:pPr lvl="1" rtl="0"/>
            <a:r>
              <a:rPr lang="zh-CN" dirty="0"/>
              <a:t>争取同事来听并提供反馈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DA9EE9E-3073-7E11-3AA5-F77C3B48A97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寻求反馈</a:t>
            </a:r>
          </a:p>
          <a:p>
            <a:pPr rtl="0"/>
            <a:r>
              <a:rPr lang="zh-CN" dirty="0"/>
              <a:t>反思表现</a:t>
            </a:r>
          </a:p>
          <a:p>
            <a:pPr rtl="0"/>
            <a:r>
              <a:rPr lang="zh-CN" dirty="0"/>
              <a:t>探索新技巧</a:t>
            </a:r>
          </a:p>
          <a:p>
            <a:pPr rtl="0"/>
            <a:r>
              <a:rPr lang="zh-CN" dirty="0"/>
              <a:t>设定个人目标</a:t>
            </a:r>
          </a:p>
          <a:p>
            <a:pPr rtl="0"/>
            <a:r>
              <a:rPr lang="zh-CN" dirty="0"/>
              <a:t>反复演练和调整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E59500A-4B75-29F9-CE37-C3E13D6A5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58FB4751-880F-D840-AAA9-3A15815CC996}" type="slidenum">
              <a:rPr lang="zh-CN" smtClean="0"/>
              <a:pPr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3214753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4E4F88F8-17E5-45E3-77B1-77FACD99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演讲参与度指标</a:t>
            </a:r>
          </a:p>
        </p:txBody>
      </p:sp>
      <p:graphicFrame>
        <p:nvGraphicFramePr>
          <p:cNvPr id="8" name="内容占位符 4">
            <a:extLst>
              <a:ext uri="{FF2B5EF4-FFF2-40B4-BE49-F238E27FC236}">
                <a16:creationId xmlns:a16="http://schemas.microsoft.com/office/drawing/2014/main" id="{5B6855E3-2188-20C8-4DD6-E45BC792C983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1736418874"/>
              </p:ext>
            </p:extLst>
          </p:nvPr>
        </p:nvGraphicFramePr>
        <p:xfrm>
          <a:off x="914400" y="2038350"/>
          <a:ext cx="10515598" cy="390253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48095">
                  <a:extLst>
                    <a:ext uri="{9D8B030D-6E8A-4147-A177-3AD203B41FA5}">
                      <a16:colId xmlns:a16="http://schemas.microsoft.com/office/drawing/2014/main" val="1689330750"/>
                    </a:ext>
                  </a:extLst>
                </a:gridCol>
                <a:gridCol w="3548095">
                  <a:extLst>
                    <a:ext uri="{9D8B030D-6E8A-4147-A177-3AD203B41FA5}">
                      <a16:colId xmlns:a16="http://schemas.microsoft.com/office/drawing/2014/main" val="2660631934"/>
                    </a:ext>
                  </a:extLst>
                </a:gridCol>
                <a:gridCol w="1709704">
                  <a:extLst>
                    <a:ext uri="{9D8B030D-6E8A-4147-A177-3AD203B41FA5}">
                      <a16:colId xmlns:a16="http://schemas.microsoft.com/office/drawing/2014/main" val="3909717689"/>
                    </a:ext>
                  </a:extLst>
                </a:gridCol>
                <a:gridCol w="1709704">
                  <a:extLst>
                    <a:ext uri="{9D8B030D-6E8A-4147-A177-3AD203B41FA5}">
                      <a16:colId xmlns:a16="http://schemas.microsoft.com/office/drawing/2014/main" val="1603189107"/>
                    </a:ext>
                  </a:extLst>
                </a:gridCol>
              </a:tblGrid>
              <a:tr h="65042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影响因素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提升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928716"/>
                  </a:ext>
                </a:extLst>
              </a:tr>
              <a:tr h="65042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受众互动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208656"/>
                  </a:ext>
                </a:extLst>
              </a:tr>
              <a:tr h="65042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 dirty="0">
                          <a:solidFill>
                            <a:schemeClr val="tx1"/>
                          </a:solidFill>
                        </a:rPr>
                        <a:t>知识保留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4243071"/>
                  </a:ext>
                </a:extLst>
              </a:tr>
              <a:tr h="65042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演示后调查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平均评级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808797"/>
                  </a:ext>
                </a:extLst>
              </a:tr>
              <a:tr h="65042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推荐率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0194648"/>
                  </a:ext>
                </a:extLst>
              </a:tr>
              <a:tr h="65042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协作机会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机会数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sz="20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950325"/>
                  </a:ext>
                </a:extLst>
              </a:tr>
            </a:tbl>
          </a:graphicData>
        </a:graphic>
      </p:graphicFrame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D2469ED-926E-7CEE-5AF2-BF9AC726D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58FB4751-880F-D840-AAA9-3A15815CC996}" type="slidenum">
              <a:rPr lang="zh-CN" smtClean="0"/>
              <a:pPr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06499611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D5DC0028-4150-0F89-E59C-F563C67F6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谢谢</a:t>
            </a:r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C6DCC38C-603B-CCD0-2914-0BBCD4F4F7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rtlCol="0" anchor="ctr"/>
          <a:lstStyle>
            <a:defPPr>
              <a:defRPr lang="zh-CN"/>
            </a:defPPr>
          </a:lstStyle>
          <a:p>
            <a:pPr rtl="0"/>
            <a:r>
              <a:rPr lang="zh-CN" dirty="0"/>
              <a:t>BRITA TAMM</a:t>
            </a:r>
          </a:p>
          <a:p>
            <a:pPr rtl="0"/>
            <a:r>
              <a:rPr lang="zh-CN" dirty="0"/>
              <a:t>502-555-0152</a:t>
            </a:r>
          </a:p>
          <a:p>
            <a:pPr lvl="1" rtl="0"/>
            <a:r>
              <a:rPr lang="zh-CN" dirty="0"/>
              <a:t>brita@firstupconsultants.com</a:t>
            </a:r>
          </a:p>
          <a:p>
            <a:pPr lvl="1" rtl="0"/>
            <a:r>
              <a:rPr lang="zh-CN" dirty="0"/>
              <a:t>www.firstupconsultants.com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88828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rtlCol="0" anchor="ctr"/>
          <a:lstStyle>
            <a:defPPr>
              <a:defRPr lang="zh-CN"/>
            </a:defPPr>
          </a:lstStyle>
          <a:p>
            <a:pPr rtl="0"/>
            <a:r>
              <a:rPr lang="zh-CN" dirty="0"/>
              <a:t>演示文稿标题</a:t>
            </a:r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67" y="914400"/>
            <a:ext cx="5641848" cy="5029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议程</a:t>
            </a: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99091"/>
              </p:ext>
            </p:extLst>
          </p:nvPr>
        </p:nvGraphicFramePr>
        <p:xfrm>
          <a:off x="6869113" y="1143000"/>
          <a:ext cx="4190999" cy="4614818"/>
        </p:xfrm>
        <a:graphic>
          <a:graphicData uri="http://schemas.openxmlformats.org/drawingml/2006/table">
            <a:tbl>
              <a:tblPr firstRow="1" bandRow="1"/>
              <a:tblGrid>
                <a:gridCol w="4190999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82798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2400" b="0" dirty="0">
                          <a:latin typeface="+mn-cs"/>
                          <a:cs typeface="+mn-cs" panose="020B0302020104020203" pitchFamily="34" charset="-79"/>
                        </a:rPr>
                        <a:t>简介</a:t>
                      </a:r>
                    </a:p>
                    <a:p>
                      <a:pPr algn="r" rtl="0"/>
                      <a:r>
                        <a:rPr lang="zh-CN" sz="2400" b="0" dirty="0">
                          <a:latin typeface="+mj-cs"/>
                          <a:cs typeface="+mj-cs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979008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r" rtl="0"/>
                      <a:r>
                        <a:rPr lang="zh-CN" sz="2400" b="0"/>
                        <a:t>建立自信</a:t>
                      </a:r>
                    </a:p>
                    <a:p>
                      <a:pPr marL="0" algn="r" defTabSz="914400" rtl="0" eaLnBrk="1" latinLnBrk="0" hangingPunct="1"/>
                      <a:r>
                        <a:rPr lang="zh-CN" sz="2400" b="0" kern="1200">
                          <a:solidFill>
                            <a:schemeClr val="tx1"/>
                          </a:solidFill>
                          <a:latin typeface="+mj-cs"/>
                          <a:ea typeface="+mn-ea"/>
                          <a:cs typeface="+mj-cs"/>
                        </a:rPr>
                        <a:t>4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998987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r" rtl="0"/>
                      <a:r>
                        <a:rPr lang="zh-CN" sz="2400" b="0"/>
                        <a:t>吸引受众</a:t>
                      </a:r>
                    </a:p>
                    <a:p>
                      <a:pPr marL="0" algn="r" defTabSz="914400" rtl="0" eaLnBrk="1" latinLnBrk="0" hangingPunct="1"/>
                      <a:r>
                        <a:rPr lang="zh-CN" sz="2400" b="0" kern="1200">
                          <a:solidFill>
                            <a:schemeClr val="tx1"/>
                          </a:solidFill>
                          <a:latin typeface="+mj-cs"/>
                          <a:ea typeface="+mn-ea"/>
                          <a:cs typeface="+mj-cs"/>
                        </a:rPr>
                        <a:t>5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959028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2400" b="0"/>
                        <a:t>视觉辅助</a:t>
                      </a:r>
                      <a:endParaRPr lang="zh-CN" sz="2400" b="0" dirty="0">
                        <a:latin typeface="+mn-cs"/>
                        <a:cs typeface="+mn-cs" panose="020B0302020104020203" pitchFamily="34" charset="-79"/>
                      </a:endParaRPr>
                    </a:p>
                    <a:p>
                      <a:pPr marL="0" algn="r" defTabSz="914400" rtl="0" eaLnBrk="1" latinLnBrk="0" hangingPunct="1"/>
                      <a:r>
                        <a:rPr lang="zh-CN" sz="2400" b="0" kern="1200">
                          <a:solidFill>
                            <a:schemeClr val="tx1"/>
                          </a:solidFill>
                          <a:latin typeface="+mj-cs"/>
                          <a:ea typeface="+mn-ea"/>
                          <a:cs typeface="+mj-cs"/>
                        </a:rPr>
                        <a:t> 6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977400"/>
                  </a:ext>
                </a:extLst>
              </a:tr>
              <a:tr h="854835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2400" b="0" dirty="0"/>
                        <a:t>最后的提示和要点</a:t>
                      </a:r>
                      <a:endParaRPr lang="zh-CN" sz="2400" b="0" dirty="0">
                        <a:latin typeface="+mn-cs"/>
                        <a:cs typeface="+mn-cs" panose="020B0302020104020203" pitchFamily="34" charset="-79"/>
                      </a:endParaRPr>
                    </a:p>
                    <a:p>
                      <a:pPr marL="0" algn="r" defTabSz="914400" rtl="0" eaLnBrk="1" latinLnBrk="0" hangingPunct="1"/>
                      <a:r>
                        <a:rPr lang="zh-CN" sz="2400" b="0" kern="1200" dirty="0">
                          <a:solidFill>
                            <a:schemeClr val="tx1"/>
                          </a:solidFill>
                          <a:latin typeface="+mj-cs"/>
                          <a:ea typeface="+mn-ea"/>
                          <a:cs typeface="+mj-cs"/>
                        </a:rPr>
                        <a:t>11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37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03EE45-3924-5A20-4FDE-7EA6BBEBD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5641848" cy="5029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强大的沟通</a:t>
            </a:r>
          </a:p>
        </p:txBody>
      </p:sp>
      <p:pic>
        <p:nvPicPr>
          <p:cNvPr id="8" name="图片占位符 21" descr="一个身穿黑裙白衫的人手持蒲公英">
            <a:extLst>
              <a:ext uri="{FF2B5EF4-FFF2-40B4-BE49-F238E27FC236}">
                <a16:creationId xmlns:a16="http://schemas.microsoft.com/office/drawing/2014/main" id="{FFD2BD9F-962D-9BA5-14BE-C9CD52FEF9C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" b="18"/>
          <a:stretch/>
        </p:blipFill>
        <p:spPr>
          <a:xfrm>
            <a:off x="7401941" y="0"/>
            <a:ext cx="4790059" cy="6587067"/>
          </a:xfrm>
        </p:spPr>
      </p:pic>
    </p:spTree>
    <p:extLst>
      <p:ext uri="{BB962C8B-B14F-4D97-AF65-F5344CB8AC3E}">
        <p14:creationId xmlns:p14="http://schemas.microsoft.com/office/powerpoint/2010/main" val="22223244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205" y="914400"/>
            <a:ext cx="5449824" cy="3538728"/>
          </a:xfrm>
        </p:spPr>
        <p:txBody>
          <a:bodyPr rtlCol="0" anchor="b"/>
          <a:lstStyle>
            <a:defPPr>
              <a:defRPr lang="zh-CN"/>
            </a:defPPr>
          </a:lstStyle>
          <a:p>
            <a:pPr rtl="0"/>
            <a:r>
              <a:rPr lang="zh-CN"/>
              <a:t>克服紧张</a:t>
            </a:r>
          </a:p>
        </p:txBody>
      </p:sp>
      <p:pic>
        <p:nvPicPr>
          <p:cNvPr id="4" name="图片占位符 3" descr="一个人拿着一颗绿植">
            <a:extLst>
              <a:ext uri="{FF2B5EF4-FFF2-40B4-BE49-F238E27FC236}">
                <a16:creationId xmlns:a16="http://schemas.microsoft.com/office/drawing/2014/main" id="{0DEBEDD0-2C97-CD36-23CF-99F08280682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/>
          <a:srcRect l="24497" r="24497"/>
          <a:stretch/>
        </p:blipFill>
        <p:spPr>
          <a:xfrm>
            <a:off x="-1" y="261780"/>
            <a:ext cx="5046134" cy="6596220"/>
          </a:xfrm>
          <a:solidFill>
            <a:schemeClr val="tx1"/>
          </a:solidFill>
        </p:spPr>
      </p:pic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000EBDF4-3413-FCF9-2E25-9A254A61F23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27204" y="4681728"/>
            <a:ext cx="5449824" cy="12801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自信提升策略</a:t>
            </a:r>
          </a:p>
        </p:txBody>
      </p:sp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3200" dirty="0"/>
              <a:t>吸引受众</a:t>
            </a:r>
            <a:endParaRPr lang="zh-CN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与受众进行眼神交流，创造一种亲密感和参与感</a:t>
            </a:r>
          </a:p>
          <a:p>
            <a:pPr rtl="0"/>
            <a:r>
              <a:rPr lang="zh-CN" dirty="0"/>
              <a:t>在演示中穿插相关的故事，使用叙述让你的内容令人难忘、影响深远</a:t>
            </a:r>
          </a:p>
          <a:p>
            <a:pPr rtl="0"/>
            <a:r>
              <a:rPr lang="zh-CN" dirty="0"/>
              <a:t>鼓励提问并提供深思熟虑的回答，提高受众的参与度</a:t>
            </a:r>
          </a:p>
          <a:p>
            <a:pPr rtl="0"/>
            <a:r>
              <a:rPr lang="zh-CN" dirty="0"/>
              <a:t>使用现场投票或调查来收集受众的意见，提高参与度，确保受众沉浸其中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58FB4751-880F-D840-AAA9-3A15815CC996}" type="slidenum">
              <a:rPr lang="zh-CN" smtClean="0"/>
              <a:pPr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2">
            <a:extLst>
              <a:ext uri="{FF2B5EF4-FFF2-40B4-BE49-F238E27FC236}">
                <a16:creationId xmlns:a16="http://schemas.microsoft.com/office/drawing/2014/main" id="{2A3D95EF-8A67-7F71-37EF-9EB02511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2843784"/>
          </a:xfrm>
        </p:spPr>
        <p:txBody>
          <a:bodyPr rtlCol="0" anchor="b"/>
          <a:lstStyle>
            <a:defPPr>
              <a:defRPr lang="zh-CN"/>
            </a:defPPr>
          </a:lstStyle>
          <a:p>
            <a:pPr rtl="0"/>
            <a:r>
              <a:rPr lang="zh-CN" dirty="0"/>
              <a:t>选择视觉辅助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C7846849-DC0A-EE3B-2E5E-D669EC1273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1114" y="3825875"/>
            <a:ext cx="8109772" cy="264477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增强演示效果</a:t>
            </a:r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>
            <a:extLst>
              <a:ext uri="{FF2B5EF4-FFF2-40B4-BE49-F238E27FC236}">
                <a16:creationId xmlns:a16="http://schemas.microsoft.com/office/drawing/2014/main" id="{949404F1-8E94-7D3D-71E2-A1A4B7CB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3200" dirty="0"/>
              <a:t>有效演讲技巧</a:t>
            </a:r>
            <a:endParaRPr lang="zh-CN" dirty="0"/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F4A3718F-D67C-255A-4B64-BA379609FCD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有效的肢体语言可以增强你的信息，让它更具影响力、更加令人难忘：</a:t>
            </a:r>
          </a:p>
          <a:p>
            <a:pPr lvl="1" rtl="0"/>
            <a:r>
              <a:rPr lang="zh-CN" dirty="0"/>
              <a:t>有意义的眼神交流</a:t>
            </a:r>
          </a:p>
          <a:p>
            <a:pPr lvl="1" rtl="0"/>
            <a:r>
              <a:rPr lang="zh-CN" dirty="0"/>
              <a:t>有目的的肢体语言</a:t>
            </a:r>
          </a:p>
          <a:p>
            <a:pPr lvl="1" rtl="0"/>
            <a:r>
              <a:rPr lang="zh-CN" dirty="0"/>
              <a:t>保持良好的姿势</a:t>
            </a:r>
          </a:p>
          <a:p>
            <a:pPr lvl="1" rtl="0"/>
            <a:r>
              <a:rPr lang="zh-CN" dirty="0"/>
              <a:t>控制你的表情</a:t>
            </a: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2F3CEF66-C6D7-C765-24E7-1DCFB38FE51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这是公开演讲中使用的强大工具。它包括改变音高、音调和音量来传达情感、强调要点和保持兴趣：</a:t>
            </a:r>
          </a:p>
          <a:p>
            <a:pPr lvl="1" rtl="0"/>
            <a:r>
              <a:rPr lang="zh-CN" dirty="0"/>
              <a:t>音高变化</a:t>
            </a:r>
          </a:p>
          <a:p>
            <a:pPr lvl="1" rtl="0"/>
            <a:r>
              <a:rPr lang="zh-CN" dirty="0"/>
              <a:t>音调变化</a:t>
            </a:r>
          </a:p>
          <a:p>
            <a:pPr lvl="1" rtl="0"/>
            <a:r>
              <a:rPr lang="zh-CN" dirty="0"/>
              <a:t>音量控制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35BAC3D-60A1-816B-5C79-2E8B6D980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58FB4751-880F-D840-AAA9-3A15815CC996}" type="slidenum">
              <a:rPr lang="zh-CN" smtClean="0"/>
              <a:pPr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23010696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>
            <a:extLst>
              <a:ext uri="{FF2B5EF4-FFF2-40B4-BE49-F238E27FC236}">
                <a16:creationId xmlns:a16="http://schemas.microsoft.com/office/drawing/2014/main" id="{7A49C0DA-C8AE-5ECC-149A-D60ECFF8C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3200" dirty="0"/>
              <a:t>指导问答环节</a:t>
            </a:r>
            <a:endParaRPr lang="zh-CN" dirty="0"/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C6F2BA06-39BD-0413-D150-70F75EA6CC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提前了解你的资料</a:t>
            </a:r>
          </a:p>
          <a:p>
            <a:pPr rtl="0"/>
            <a:r>
              <a:rPr lang="zh-CN" dirty="0"/>
              <a:t>预测常见问题</a:t>
            </a:r>
          </a:p>
          <a:p>
            <a:pPr rtl="0"/>
            <a:r>
              <a:rPr lang="zh-CN" dirty="0"/>
              <a:t>排练你的回答</a:t>
            </a:r>
          </a:p>
        </p:txBody>
      </p:sp>
      <p:sp>
        <p:nvSpPr>
          <p:cNvPr id="25" name="内容占位符 24">
            <a:extLst>
              <a:ext uri="{FF2B5EF4-FFF2-40B4-BE49-F238E27FC236}">
                <a16:creationId xmlns:a16="http://schemas.microsoft.com/office/drawing/2014/main" id="{7798761A-B671-4825-623F-F4726F2BDF2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在问答环节保持冷静是展现自信和权威的关键。请考虑以下保持冷静的技巧：</a:t>
            </a:r>
          </a:p>
          <a:p>
            <a:pPr lvl="1" rtl="0"/>
            <a:r>
              <a:rPr lang="zh-CN" dirty="0"/>
              <a:t>保持冷静</a:t>
            </a:r>
          </a:p>
          <a:p>
            <a:pPr lvl="1" rtl="0"/>
            <a:r>
              <a:rPr lang="zh-CN" dirty="0"/>
              <a:t>主动倾听</a:t>
            </a:r>
          </a:p>
          <a:p>
            <a:pPr lvl="1" rtl="0"/>
            <a:r>
              <a:rPr lang="zh-CN" dirty="0"/>
              <a:t>暂停并反思</a:t>
            </a:r>
          </a:p>
          <a:p>
            <a:pPr lvl="1" rtl="0"/>
            <a:r>
              <a:rPr lang="zh-CN" dirty="0"/>
              <a:t>保持眼神交流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012FDC-7484-2B3B-E496-144348256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58FB4751-880F-D840-AAA9-3A15815CC996}" type="slidenum">
              <a:rPr lang="zh-CN" smtClean="0"/>
              <a:pPr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4834892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E95044F7-BD97-2FDE-4E33-A565BCF0E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3200" dirty="0"/>
              <a:t>演讲的影响力</a:t>
            </a:r>
            <a:endParaRPr 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597F60-88E2-C430-D52B-6604405AD5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有效沟通的能力会给你的受众留下持久的影响</a:t>
            </a:r>
          </a:p>
          <a:p>
            <a:pPr rtl="0"/>
            <a:r>
              <a:rPr lang="zh-CN" dirty="0"/>
              <a:t>有效沟通不仅是传达讯息，还是与听众的经历、价值观和情绪产生共鸣 </a:t>
            </a:r>
          </a:p>
        </p:txBody>
      </p:sp>
      <p:pic>
        <p:nvPicPr>
          <p:cNvPr id="15" name="图片占位符 14" descr="一个穿着围裙的人拿着电脑">
            <a:extLst>
              <a:ext uri="{FF2B5EF4-FFF2-40B4-BE49-F238E27FC236}">
                <a16:creationId xmlns:a16="http://schemas.microsoft.com/office/drawing/2014/main" id="{48869757-F643-C013-26AA-3DDE9508009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331" r="331"/>
          <a:stretch/>
        </p:blipFill>
        <p:spPr>
          <a:xfrm>
            <a:off x="7623125" y="-20757"/>
            <a:ext cx="4589511" cy="6555026"/>
          </a:xfrm>
        </p:spPr>
      </p:pic>
    </p:spTree>
    <p:extLst>
      <p:ext uri="{BB962C8B-B14F-4D97-AF65-F5344CB8AC3E}">
        <p14:creationId xmlns:p14="http://schemas.microsoft.com/office/powerpoint/2010/main" val="859909800"/>
      </p:ext>
    </p:extLst>
  </p:cSld>
  <p:clrMapOvr>
    <a:masterClrMapping/>
  </p:clrMapOvr>
</p:sld>
</file>

<file path=ppt/theme/theme12.xml><?xml version="1.0" encoding="utf-8"?>
<a:theme xmlns:a="http://schemas.openxmlformats.org/drawingml/2006/main" name="自定义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Microsoft YaHei UI"/>
        <a:ea typeface=""/>
        <a:cs typeface="Microsoft YaHei UI"/>
      </a:majorFont>
      <a:minorFont>
        <a:latin typeface="Microsoft YaHei UI Light"/>
        <a:ea typeface=""/>
        <a:cs typeface="Microsoft YaHei UI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办公室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453</ap:Words>
  <ap:PresentationFormat>宽屏</ap:PresentationFormat>
  <ap:Paragraphs>134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8">
      <vt:lpstr>Microsoft YaHei UI</vt:lpstr>
      <vt:lpstr>Microsoft YaHei UI Light</vt:lpstr>
      <vt:lpstr>Arial</vt:lpstr>
      <vt:lpstr>Courier New</vt:lpstr>
      <vt:lpstr>自定义</vt:lpstr>
      <vt:lpstr>演示文稿标题</vt:lpstr>
      <vt:lpstr>议程</vt:lpstr>
      <vt:lpstr>强大的沟通</vt:lpstr>
      <vt:lpstr>克服紧张</vt:lpstr>
      <vt:lpstr>吸引受众</vt:lpstr>
      <vt:lpstr>选择视觉辅助</vt:lpstr>
      <vt:lpstr>有效演讲技巧</vt:lpstr>
      <vt:lpstr>指导问答环节</vt:lpstr>
      <vt:lpstr>演讲的影响力</vt:lpstr>
      <vt:lpstr>演讲的影响力 </vt:lpstr>
      <vt:lpstr>最后的提示和要点</vt:lpstr>
      <vt:lpstr>演讲参与度指标</vt:lpstr>
      <vt:lpstr>谢谢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2023-12-12T20:05:16Z</dcterms:created>
  <dcterms:modified xsi:type="dcterms:W3CDTF">2024-03-14T08:38:09Z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