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89" r:id="rId5"/>
    <p:sldId id="290" r:id="rId6"/>
    <p:sldId id="302" r:id="rId7"/>
    <p:sldId id="301" r:id="rId8"/>
    <p:sldId id="293" r:id="rId9"/>
    <p:sldId id="294" r:id="rId10"/>
    <p:sldId id="303" r:id="rId11"/>
    <p:sldId id="300" r:id="rId12"/>
    <p:sldId id="297" r:id="rId13"/>
    <p:sldId id="299" r:id="rId14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 userDrawn="1">
          <p15:clr>
            <a:srgbClr val="A4A3A4"/>
          </p15:clr>
        </p15:guide>
        <p15:guide id="2" pos="576" userDrawn="1">
          <p15:clr>
            <a:srgbClr val="A4A3A4"/>
          </p15:clr>
        </p15:guide>
        <p15:guide id="8" orient="horz" pos="3744" userDrawn="1">
          <p15:clr>
            <a:srgbClr val="A4A3A4"/>
          </p15:clr>
        </p15:guide>
        <p15:guide id="9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82" autoAdjust="0"/>
    <p:restoredTop sz="93725" autoAdjust="0"/>
  </p:normalViewPr>
  <p:slideViewPr>
    <p:cSldViewPr snapToGrid="0" showGuides="1">
      <p:cViewPr varScale="1">
        <p:scale>
          <a:sx n="102" d="100"/>
          <a:sy n="102" d="100"/>
        </p:scale>
        <p:origin x="1320" y="114"/>
      </p:cViewPr>
      <p:guideLst>
        <p:guide orient="horz" pos="1344"/>
        <p:guide pos="576"/>
        <p:guide orient="horz" pos="3744"/>
        <p:guide pos="3840"/>
      </p:guideLst>
    </p:cSldViewPr>
  </p:slideViewPr>
  <p:outlineViewPr>
    <p:cViewPr>
      <p:scale>
        <a:sx n="33" d="100"/>
        <a:sy n="33" d="100"/>
      </p:scale>
      <p:origin x="0" y="-59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91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165DC31D-6BBA-1E40-9A7E-1FE0A421F3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609E10C-1649-9148-9887-C4B5DF38CEE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702F8FE-7A0E-4DEA-ADC1-6496AB336EF1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2020/9/2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E09E7DC-2FE3-FA48-929A-C3D3179E1E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1F40692-4B9B-A444-A85B-911AF05DE3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F0D8CC-6079-CB40-AF25-90B118481BE2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336163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2F992E8-CCAC-47E4-82E4-2689F7B3D3ED}" type="datetime1">
              <a:rPr lang="en-US" altLang="zh-CN" noProof="0" smtClean="0"/>
              <a:t>2020/9/2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/>
              <a:t>单击此处编辑母版文本样式</a:t>
            </a:r>
          </a:p>
          <a:p>
            <a:pPr lvl="1" rtl="0"/>
            <a:r>
              <a:rPr lang="zh-CN" altLang="en-US" noProof="0"/>
              <a:t>第二级</a:t>
            </a:r>
          </a:p>
          <a:p>
            <a:pPr lvl="2" rtl="0"/>
            <a:r>
              <a:rPr lang="zh-CN" altLang="en-US" noProof="0"/>
              <a:t>第三级</a:t>
            </a:r>
          </a:p>
          <a:p>
            <a:pPr lvl="3" rtl="0"/>
            <a:r>
              <a:rPr lang="zh-CN" altLang="en-US" noProof="0"/>
              <a:t>第四级</a:t>
            </a:r>
          </a:p>
          <a:p>
            <a:pPr lvl="4" rtl="0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96BD7DC-58DA-45FF-B9CA-E147E102FEF7}" type="slidenum">
              <a:rPr lang="en-US" altLang="zh-CN" noProof="0" smtClean="0"/>
              <a:pPr/>
              <a:t>‹#›</a:t>
            </a:fld>
            <a:endParaRPr lang="zh-CN" altLang="en-US" noProof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56465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BD7DC-58DA-45FF-B9CA-E147E102FEF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26683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BD7DC-58DA-45FF-B9CA-E147E102FEF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1025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BD7DC-58DA-45FF-B9CA-E147E102FEF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7808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BD7DC-58DA-45FF-B9CA-E147E102FEF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0492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BD7DC-58DA-45FF-B9CA-E147E102FEF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8351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BD7DC-58DA-45FF-B9CA-E147E102FEF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0222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BD7DC-58DA-45FF-B9CA-E147E102FEF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6592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BD7DC-58DA-45FF-B9CA-E147E102FEF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6132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BD7DC-58DA-45FF-B9CA-E147E102FEF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8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13788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BD7DC-58DA-45FF-B9CA-E147E102FEF7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9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5028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布局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90ADDF-D82C-4780-9143-87E5F529D8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98648" y="813816"/>
            <a:ext cx="6400800" cy="640080"/>
          </a:xfrm>
        </p:spPr>
        <p:txBody>
          <a:bodyPr rtlCol="0"/>
          <a:lstStyle>
            <a:lvl1pPr algn="ctr">
              <a:defRPr sz="24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添加文本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D12B550A-AB53-4D15-A89E-6EEBB5151B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1448" y="1655064"/>
            <a:ext cx="7315200" cy="1143000"/>
          </a:xfrm>
        </p:spPr>
        <p:txBody>
          <a:bodyPr rtlCol="0"/>
          <a:lstStyle>
            <a:lvl1pPr algn="ctr">
              <a:defRPr sz="8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7CDE1EB1-91FE-4CB8-81BD-5BBBFC22C6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98648" y="3027707"/>
            <a:ext cx="6858000" cy="640080"/>
          </a:xfrm>
        </p:spPr>
        <p:txBody>
          <a:bodyPr rtlCol="0"/>
          <a:lstStyle>
            <a:lvl1pPr algn="ctr">
              <a:defRPr sz="24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</p:spTree>
    <p:extLst>
      <p:ext uri="{BB962C8B-B14F-4D97-AF65-F5344CB8AC3E}">
        <p14:creationId xmlns:p14="http://schemas.microsoft.com/office/powerpoint/2010/main" val="186028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布局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C0E11DAB-71A2-44C9-B830-25E19DC58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1"/>
            <a:ext cx="6400800" cy="685800"/>
          </a:xfrm>
        </p:spPr>
        <p:txBody>
          <a:bodyPr rtlCol="0">
            <a:no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添加标题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5F9B5FD0-EA88-4EA1-89FF-A0346C36D9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4400" y="2203704"/>
            <a:ext cx="6400800" cy="4206240"/>
          </a:xfrm>
        </p:spPr>
        <p:txBody>
          <a:bodyPr rtlCol="0"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单击此处编辑母版文本</a:t>
            </a:r>
          </a:p>
        </p:txBody>
      </p:sp>
    </p:spTree>
    <p:extLst>
      <p:ext uri="{BB962C8B-B14F-4D97-AF65-F5344CB8AC3E}">
        <p14:creationId xmlns:p14="http://schemas.microsoft.com/office/powerpoint/2010/main" val="285711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布局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FEE24C-B229-452F-B387-BA3429761C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89119" y="946653"/>
            <a:ext cx="6857999" cy="653547"/>
          </a:xfrm>
        </p:spPr>
        <p:txBody>
          <a:bodyPr rtlCol="0">
            <a:norm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添加标题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DFCEFA7B-7934-4EAA-8C20-7D9B03B9E5A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89120" y="1981933"/>
            <a:ext cx="6858000" cy="4233672"/>
          </a:xfrm>
        </p:spPr>
        <p:txBody>
          <a:bodyPr rtlCol="0"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</p:spTree>
    <p:extLst>
      <p:ext uri="{BB962C8B-B14F-4D97-AF65-F5344CB8AC3E}">
        <p14:creationId xmlns:p14="http://schemas.microsoft.com/office/powerpoint/2010/main" val="293050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布局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形 6">
            <a:extLst>
              <a:ext uri="{FF2B5EF4-FFF2-40B4-BE49-F238E27FC236}">
                <a16:creationId xmlns:a16="http://schemas.microsoft.com/office/drawing/2014/main" id="{3E35BBCA-FB90-42AF-995A-AA6CE87BD6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13643"/>
          <a:stretch>
            <a:fillRect/>
          </a:stretch>
        </p:blipFill>
        <p:spPr>
          <a:xfrm>
            <a:off x="914400" y="466647"/>
            <a:ext cx="10563726" cy="6391353"/>
          </a:xfrm>
          <a:custGeom>
            <a:avLst/>
            <a:gdLst>
              <a:gd name="connsiteX0" fmla="*/ 0 w 10563726"/>
              <a:gd name="connsiteY0" fmla="*/ 0 h 6391353"/>
              <a:gd name="connsiteX1" fmla="*/ 10563726 w 10563726"/>
              <a:gd name="connsiteY1" fmla="*/ 0 h 6391353"/>
              <a:gd name="connsiteX2" fmla="*/ 10563726 w 10563726"/>
              <a:gd name="connsiteY2" fmla="*/ 6391353 h 6391353"/>
              <a:gd name="connsiteX3" fmla="*/ 0 w 10563726"/>
              <a:gd name="connsiteY3" fmla="*/ 6391353 h 6391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3726" h="6391353">
                <a:moveTo>
                  <a:pt x="0" y="0"/>
                </a:moveTo>
                <a:lnTo>
                  <a:pt x="10563726" y="0"/>
                </a:lnTo>
                <a:lnTo>
                  <a:pt x="10563726" y="6391353"/>
                </a:lnTo>
                <a:lnTo>
                  <a:pt x="0" y="6391353"/>
                </a:lnTo>
                <a:close/>
              </a:path>
            </a:pathLst>
          </a:cu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8DF399BE-6A96-4D58-AF62-861F9AE20C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1718" y="1460692"/>
            <a:ext cx="7772402" cy="685800"/>
          </a:xfrm>
        </p:spPr>
        <p:txBody>
          <a:bodyPr rtlCol="0">
            <a:norm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添加标题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0AE12991-70DA-442D-98F3-6739146463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31720" y="2724912"/>
            <a:ext cx="7772401" cy="3657600"/>
          </a:xfrm>
        </p:spPr>
        <p:txBody>
          <a:bodyPr rtlCol="0"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pic>
        <p:nvPicPr>
          <p:cNvPr id="3" name="图形 2">
            <a:extLst>
              <a:ext uri="{FF2B5EF4-FFF2-40B4-BE49-F238E27FC236}">
                <a16:creationId xmlns:a16="http://schemas.microsoft.com/office/drawing/2014/main" id="{1F778D16-894A-4379-8B5B-DC2423451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3021930" y="2240374"/>
            <a:ext cx="6148139" cy="1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2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布局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2">
            <a:extLst>
              <a:ext uri="{FF2B5EF4-FFF2-40B4-BE49-F238E27FC236}">
                <a16:creationId xmlns:a16="http://schemas.microsoft.com/office/drawing/2014/main" id="{5106A418-68CC-4D3D-9032-696498842F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1"/>
            <a:ext cx="6400800" cy="685800"/>
          </a:xfrm>
        </p:spPr>
        <p:txBody>
          <a:bodyPr rtlCol="0">
            <a:noAutofit/>
          </a:bodyPr>
          <a:lstStyle>
            <a:lvl1pPr>
              <a:defRPr sz="4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添加标题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9E93C440-01C8-4E08-A98E-D76F10D08B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1913064"/>
            <a:ext cx="6858001" cy="4279392"/>
          </a:xfrm>
        </p:spPr>
        <p:txBody>
          <a:bodyPr rtlCol="0">
            <a:normAutofit/>
          </a:bodyPr>
          <a:lstStyle>
            <a:lvl1pPr>
              <a:defRPr sz="18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</p:spTree>
    <p:extLst>
      <p:ext uri="{BB962C8B-B14F-4D97-AF65-F5344CB8AC3E}">
        <p14:creationId xmlns:p14="http://schemas.microsoft.com/office/powerpoint/2010/main" val="56047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布局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形 6">
            <a:extLst>
              <a:ext uri="{FF2B5EF4-FFF2-40B4-BE49-F238E27FC236}">
                <a16:creationId xmlns:a16="http://schemas.microsoft.com/office/drawing/2014/main" id="{7AA20A23-A33B-4A1B-9162-707282E535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15602"/>
          <a:stretch>
            <a:fillRect/>
          </a:stretch>
        </p:blipFill>
        <p:spPr>
          <a:xfrm>
            <a:off x="1066800" y="523183"/>
            <a:ext cx="10058400" cy="6334817"/>
          </a:xfrm>
          <a:custGeom>
            <a:avLst/>
            <a:gdLst>
              <a:gd name="connsiteX0" fmla="*/ 0 w 10058400"/>
              <a:gd name="connsiteY0" fmla="*/ 0 h 6334817"/>
              <a:gd name="connsiteX1" fmla="*/ 10058400 w 10058400"/>
              <a:gd name="connsiteY1" fmla="*/ 0 h 6334817"/>
              <a:gd name="connsiteX2" fmla="*/ 10058400 w 10058400"/>
              <a:gd name="connsiteY2" fmla="*/ 6334817 h 6334817"/>
              <a:gd name="connsiteX3" fmla="*/ 0 w 10058400"/>
              <a:gd name="connsiteY3" fmla="*/ 6334817 h 6334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58400" h="6334817">
                <a:moveTo>
                  <a:pt x="0" y="0"/>
                </a:moveTo>
                <a:lnTo>
                  <a:pt x="10058400" y="0"/>
                </a:lnTo>
                <a:lnTo>
                  <a:pt x="10058400" y="6334817"/>
                </a:lnTo>
                <a:lnTo>
                  <a:pt x="0" y="6334817"/>
                </a:lnTo>
                <a:close/>
              </a:path>
            </a:pathLst>
          </a:custGeom>
        </p:spPr>
      </p:pic>
      <p:sp>
        <p:nvSpPr>
          <p:cNvPr id="5" name="标题 1">
            <a:extLst>
              <a:ext uri="{FF2B5EF4-FFF2-40B4-BE49-F238E27FC236}">
                <a16:creationId xmlns:a16="http://schemas.microsoft.com/office/drawing/2014/main" id="{B136F446-5EA3-48C4-AA8D-AB9850B03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1718" y="1460692"/>
            <a:ext cx="7772402" cy="685800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添加标题</a:t>
            </a:r>
          </a:p>
        </p:txBody>
      </p:sp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66B70600-CFB5-4805-BC68-5AE22166B5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31720" y="2951305"/>
            <a:ext cx="7772400" cy="3456432"/>
          </a:xfrm>
        </p:spPr>
        <p:txBody>
          <a:bodyPr rtlCol="0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  <p:pic>
        <p:nvPicPr>
          <p:cNvPr id="2" name="图形 1">
            <a:extLst>
              <a:ext uri="{FF2B5EF4-FFF2-40B4-BE49-F238E27FC236}">
                <a16:creationId xmlns:a16="http://schemas.microsoft.com/office/drawing/2014/main" id="{09C8060D-32CA-4A3C-9EAF-A2D3801AB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3021930" y="2240374"/>
            <a:ext cx="6148139" cy="1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022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2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布局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>
            <a:extLst>
              <a:ext uri="{FF2B5EF4-FFF2-40B4-BE49-F238E27FC236}">
                <a16:creationId xmlns:a16="http://schemas.microsoft.com/office/drawing/2014/main" id="{6CC92641-A8C8-41F9-8E1C-7C929693C6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89119" y="946653"/>
            <a:ext cx="6857999" cy="653547"/>
          </a:xfrm>
        </p:spPr>
        <p:txBody>
          <a:bodyPr rtlCol="0">
            <a:normAutofit/>
          </a:bodyPr>
          <a:lstStyle>
            <a:lvl1pPr>
              <a:defRPr sz="4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添加标题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97CC55B6-E9DA-4B68-A0D8-957F46B465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89120" y="2062956"/>
            <a:ext cx="6858000" cy="4233672"/>
          </a:xfrm>
        </p:spPr>
        <p:txBody>
          <a:bodyPr rtlCol="0">
            <a:normAutofit/>
          </a:bodyPr>
          <a:lstStyle>
            <a:lvl1pPr>
              <a:defRPr sz="18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</p:spTree>
    <p:extLst>
      <p:ext uri="{BB962C8B-B14F-4D97-AF65-F5344CB8AC3E}">
        <p14:creationId xmlns:p14="http://schemas.microsoft.com/office/powerpoint/2010/main" val="263045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布局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形 15">
            <a:extLst>
              <a:ext uri="{FF2B5EF4-FFF2-40B4-BE49-F238E27FC236}">
                <a16:creationId xmlns:a16="http://schemas.microsoft.com/office/drawing/2014/main" id="{C6103AFC-AC4C-4756-AEEE-B0D669AC8C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44880"/>
          <a:stretch>
            <a:fillRect/>
          </a:stretch>
        </p:blipFill>
        <p:spPr>
          <a:xfrm>
            <a:off x="878302" y="469222"/>
            <a:ext cx="10424160" cy="6388778"/>
          </a:xfrm>
          <a:custGeom>
            <a:avLst/>
            <a:gdLst>
              <a:gd name="connsiteX0" fmla="*/ 0 w 10424160"/>
              <a:gd name="connsiteY0" fmla="*/ 0 h 6388778"/>
              <a:gd name="connsiteX1" fmla="*/ 10424160 w 10424160"/>
              <a:gd name="connsiteY1" fmla="*/ 0 h 6388778"/>
              <a:gd name="connsiteX2" fmla="*/ 10424160 w 10424160"/>
              <a:gd name="connsiteY2" fmla="*/ 6388778 h 6388778"/>
              <a:gd name="connsiteX3" fmla="*/ 0 w 10424160"/>
              <a:gd name="connsiteY3" fmla="*/ 6388778 h 6388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24160" h="6388778">
                <a:moveTo>
                  <a:pt x="0" y="0"/>
                </a:moveTo>
                <a:lnTo>
                  <a:pt x="10424160" y="0"/>
                </a:lnTo>
                <a:lnTo>
                  <a:pt x="10424160" y="6388778"/>
                </a:lnTo>
                <a:lnTo>
                  <a:pt x="0" y="6388778"/>
                </a:lnTo>
                <a:close/>
              </a:path>
            </a:pathLst>
          </a:custGeom>
        </p:spPr>
      </p:pic>
      <p:sp>
        <p:nvSpPr>
          <p:cNvPr id="5" name="标题 1">
            <a:extLst>
              <a:ext uri="{FF2B5EF4-FFF2-40B4-BE49-F238E27FC236}">
                <a16:creationId xmlns:a16="http://schemas.microsoft.com/office/drawing/2014/main" id="{A4604EF9-570E-48F5-BA06-DEB9EB7F7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599" y="1460692"/>
            <a:ext cx="6857999" cy="685800"/>
          </a:xfrm>
        </p:spPr>
        <p:txBody>
          <a:bodyPr rtlCol="0">
            <a:norm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添加标题</a:t>
            </a: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F0B30880-FB83-4FD8-B7A4-675D68A479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57600" y="2438570"/>
            <a:ext cx="6858000" cy="3950208"/>
          </a:xfrm>
        </p:spPr>
        <p:txBody>
          <a:bodyPr rtlCol="0"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/>
              <a:t>添加文本</a:t>
            </a:r>
          </a:p>
        </p:txBody>
      </p:sp>
    </p:spTree>
    <p:extLst>
      <p:ext uri="{BB962C8B-B14F-4D97-AF65-F5344CB8AC3E}">
        <p14:creationId xmlns:p14="http://schemas.microsoft.com/office/powerpoint/2010/main" val="8381839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9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A9775E2-26ED-4CEF-94F6-7C85D113D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46653"/>
            <a:ext cx="100584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zh-cn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BF32AB5-76E2-49F4-96EE-B419AF1F0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2294859"/>
            <a:ext cx="10058400" cy="372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0660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7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6" userDrawn="1">
          <p15:clr>
            <a:srgbClr val="F26B43"/>
          </p15:clr>
        </p15:guide>
        <p15:guide id="2" pos="576" userDrawn="1">
          <p15:clr>
            <a:srgbClr val="F26B43"/>
          </p15:clr>
        </p15:guide>
        <p15:guide id="3" pos="7104" userDrawn="1">
          <p15:clr>
            <a:srgbClr val="F26B43"/>
          </p15:clr>
        </p15:guide>
        <p15:guide id="4" orient="horz" pos="3744" userDrawn="1">
          <p15:clr>
            <a:srgbClr val="F26B43"/>
          </p15:clr>
        </p15:guide>
        <p15:guide id="5" pos="2760" userDrawn="1">
          <p15:clr>
            <a:srgbClr val="F26B43"/>
          </p15:clr>
        </p15:guide>
        <p15:guide id="6" pos="4944" userDrawn="1">
          <p15:clr>
            <a:srgbClr val="F26B43"/>
          </p15:clr>
        </p15:guide>
        <p15:guide id="7" orient="horz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47E3D5-B129-455A-8D61-5DE355CFB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zh-CN" altLang="en-US"/>
              <a:t>南京小学</a:t>
            </a:r>
            <a:br>
              <a:rPr lang="zh-CN" altLang="en-US"/>
            </a:br>
            <a:endParaRPr lang="zh-CN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DE512D6-1B42-4E1C-AEE3-478A340AC1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zh-CN" altLang="en-US"/>
              <a:t>开放日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8B348B4-1179-40C0-B903-717D79F0A3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72405" y="3027707"/>
            <a:ext cx="6858000" cy="640080"/>
          </a:xfrm>
        </p:spPr>
        <p:txBody>
          <a:bodyPr rtlCol="0">
            <a:normAutofit/>
          </a:bodyPr>
          <a:lstStyle/>
          <a:p>
            <a:pPr rtl="0"/>
            <a:r>
              <a:rPr lang="en-US" altLang="zh-CN"/>
              <a:t>20XX</a:t>
            </a:r>
            <a:r>
              <a:rPr lang="zh-CN" altLang="en-US"/>
              <a:t> 年 </a:t>
            </a:r>
            <a:r>
              <a:rPr lang="en-US" altLang="zh-CN"/>
              <a:t>9 </a:t>
            </a:r>
            <a:r>
              <a:rPr lang="zh-CN" altLang="en-US"/>
              <a:t>月 </a:t>
            </a:r>
            <a:r>
              <a:rPr lang="en-US" altLang="zh-CN"/>
              <a:t>8 </a:t>
            </a:r>
            <a:r>
              <a:rPr lang="zh-CN" altLang="en-US"/>
              <a:t>日</a:t>
            </a:r>
          </a:p>
          <a:p>
            <a:pPr rtl="0"/>
            <a:endParaRPr lang="zh-CN" altLang="en-US"/>
          </a:p>
        </p:txBody>
      </p:sp>
      <p:pic>
        <p:nvPicPr>
          <p:cNvPr id="12" name="图形 11" descr="一个铅笔人物插图 ">
            <a:extLst>
              <a:ext uri="{FF2B5EF4-FFF2-40B4-BE49-F238E27FC236}">
                <a16:creationId xmlns:a16="http://schemas.microsoft.com/office/drawing/2014/main" id="{937FAC84-23F1-401F-A313-68AD63D601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077964">
            <a:off x="1811563" y="4144102"/>
            <a:ext cx="1155789" cy="1971643"/>
          </a:xfrm>
          <a:prstGeom prst="rect">
            <a:avLst/>
          </a:prstGeom>
        </p:spPr>
      </p:pic>
      <p:pic>
        <p:nvPicPr>
          <p:cNvPr id="8" name="图形 7" descr="显示一个装着文具人物的蓝色袋子的插图 ">
            <a:extLst>
              <a:ext uri="{FF2B5EF4-FFF2-40B4-BE49-F238E27FC236}">
                <a16:creationId xmlns:a16="http://schemas.microsoft.com/office/drawing/2014/main" id="{F3A63EAE-D921-4D74-B1C8-6D0E847DFD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22560" y="4391095"/>
            <a:ext cx="2483858" cy="1709233"/>
          </a:xfrm>
          <a:prstGeom prst="rect">
            <a:avLst/>
          </a:prstGeom>
        </p:spPr>
      </p:pic>
      <p:pic>
        <p:nvPicPr>
          <p:cNvPr id="10" name="图形 9" descr="显示一个紫色书本人物的插图 ">
            <a:extLst>
              <a:ext uri="{FF2B5EF4-FFF2-40B4-BE49-F238E27FC236}">
                <a16:creationId xmlns:a16="http://schemas.microsoft.com/office/drawing/2014/main" id="{8A4FC9B1-AAE5-49E7-9209-B1CD7DC8CD9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6269620" y="4059937"/>
            <a:ext cx="1775352" cy="2059055"/>
          </a:xfrm>
          <a:prstGeom prst="rect">
            <a:avLst/>
          </a:prstGeom>
        </p:spPr>
      </p:pic>
      <p:pic>
        <p:nvPicPr>
          <p:cNvPr id="6" name="图形 5" descr="显示一个地球仪人物的插图 ">
            <a:extLst>
              <a:ext uri="{FF2B5EF4-FFF2-40B4-BE49-F238E27FC236}">
                <a16:creationId xmlns:a16="http://schemas.microsoft.com/office/drawing/2014/main" id="{A1CF0450-3738-4D52-BF18-A90C1F16AC6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408174" y="4442978"/>
            <a:ext cx="2213723" cy="174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550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2E089901-0028-451D-BEFF-E66F1CA09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/>
              <a:t>讲义</a:t>
            </a:r>
          </a:p>
          <a:p>
            <a:pPr rtl="0"/>
            <a:endParaRPr lang="zh-CN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3379B97-A3DA-7541-9D49-39EC686F9E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marL="285750" indent="-285750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为英语是第二语言的家长翻译讲义。</a:t>
            </a:r>
          </a:p>
          <a:p>
            <a:pPr marL="285750" indent="-285750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讲义可能包括：</a:t>
            </a:r>
          </a:p>
          <a:p>
            <a:pPr marL="742950" lvl="1" indent="-285750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</a:rPr>
              <a:t>学校电话号码、电子邮件地址和网站地址清单。</a:t>
            </a:r>
          </a:p>
          <a:p>
            <a:pPr marL="742950" lvl="1" indent="-285750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</a:rPr>
              <a:t>课堂和学校政策复印件。</a:t>
            </a:r>
          </a:p>
          <a:p>
            <a:pPr marL="742950" lvl="1" indent="-285750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</a:rPr>
              <a:t>学生上课需准备的资料清单。 </a:t>
            </a:r>
          </a:p>
          <a:p>
            <a:pPr rtl="0"/>
            <a:endParaRPr lang="zh-CN" altLang="en-US"/>
          </a:p>
          <a:p>
            <a:pPr rtl="0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9335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8796520-2640-4559-BAB1-ADE3A7386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/>
              <a:t>欢迎各位家长！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DED39638-AED5-4483-9DDA-49E033B811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4400" y="1949061"/>
            <a:ext cx="6400800" cy="4206240"/>
          </a:xfrm>
        </p:spPr>
        <p:txBody>
          <a:bodyPr rtlCol="0"/>
          <a:lstStyle/>
          <a:p>
            <a:pPr marL="342900" indent="-342900" algn="l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 sz="1800" dirty="0"/>
              <a:t>欢迎各位家长来到我们的课堂。</a:t>
            </a:r>
          </a:p>
          <a:p>
            <a:pPr marL="342900" indent="-342900" algn="l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 sz="1800" dirty="0"/>
              <a:t>列出开放日的目标：</a:t>
            </a:r>
          </a:p>
          <a:p>
            <a:pPr marL="742950" lvl="1" indent="-285750" algn="l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帮助家长了解整个学年中学生将完成的学习任务。</a:t>
            </a:r>
          </a:p>
          <a:p>
            <a:pPr marL="742950" lvl="1" indent="-285750" algn="l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阐明你对学生的期望。</a:t>
            </a:r>
          </a:p>
          <a:p>
            <a:pPr marL="742950" lvl="1" indent="-285750" algn="l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分享有关家长如何支持学生学习的信息。</a:t>
            </a:r>
          </a:p>
          <a:p>
            <a:pPr rtl="0"/>
            <a:endParaRPr lang="zh-CN" altLang="en-US" dirty="0"/>
          </a:p>
        </p:txBody>
      </p:sp>
      <p:sp>
        <p:nvSpPr>
          <p:cNvPr id="15" name="任意多边形：形状 14">
            <a:extLst>
              <a:ext uri="{FF2B5EF4-FFF2-40B4-BE49-F238E27FC236}">
                <a16:creationId xmlns:a16="http://schemas.microsoft.com/office/drawing/2014/main" id="{155DC304-4CC2-4AA6-99F0-241F19673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79457" y="0"/>
            <a:ext cx="3981702" cy="6858000"/>
          </a:xfrm>
          <a:custGeom>
            <a:avLst/>
            <a:gdLst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4367464 w 4367464"/>
              <a:gd name="connsiteY2" fmla="*/ 6858000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3981702 w 4367464"/>
              <a:gd name="connsiteY2" fmla="*/ 6843712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7" fmla="*/ 2056998 w 4367464"/>
              <a:gd name="connsiteY7" fmla="*/ 0 h 6858000"/>
              <a:gd name="connsiteX0" fmla="*/ 2056998 w 3981702"/>
              <a:gd name="connsiteY0" fmla="*/ 28575 h 6886575"/>
              <a:gd name="connsiteX1" fmla="*/ 3881689 w 3981702"/>
              <a:gd name="connsiteY1" fmla="*/ 0 h 6886575"/>
              <a:gd name="connsiteX2" fmla="*/ 3981702 w 3981702"/>
              <a:gd name="connsiteY2" fmla="*/ 6872287 h 6886575"/>
              <a:gd name="connsiteX3" fmla="*/ 2783919 w 3981702"/>
              <a:gd name="connsiteY3" fmla="*/ 6886575 h 6886575"/>
              <a:gd name="connsiteX4" fmla="*/ 2752534 w 3981702"/>
              <a:gd name="connsiteY4" fmla="*/ 6879332 h 6886575"/>
              <a:gd name="connsiteX5" fmla="*/ 0 w 3981702"/>
              <a:gd name="connsiteY5" fmla="*/ 3325229 h 6886575"/>
              <a:gd name="connsiteX6" fmla="*/ 1920467 w 3981702"/>
              <a:gd name="connsiteY6" fmla="*/ 98502 h 6886575"/>
              <a:gd name="connsiteX7" fmla="*/ 2056998 w 3981702"/>
              <a:gd name="connsiteY7" fmla="*/ 28575 h 6886575"/>
              <a:gd name="connsiteX0" fmla="*/ 2056998 w 3981702"/>
              <a:gd name="connsiteY0" fmla="*/ 14287 h 6872287"/>
              <a:gd name="connsiteX1" fmla="*/ 3967414 w 3981702"/>
              <a:gd name="connsiteY1" fmla="*/ 0 h 6872287"/>
              <a:gd name="connsiteX2" fmla="*/ 3981702 w 3981702"/>
              <a:gd name="connsiteY2" fmla="*/ 6857999 h 6872287"/>
              <a:gd name="connsiteX3" fmla="*/ 2783919 w 3981702"/>
              <a:gd name="connsiteY3" fmla="*/ 6872287 h 6872287"/>
              <a:gd name="connsiteX4" fmla="*/ 2752534 w 3981702"/>
              <a:gd name="connsiteY4" fmla="*/ 6865044 h 6872287"/>
              <a:gd name="connsiteX5" fmla="*/ 0 w 3981702"/>
              <a:gd name="connsiteY5" fmla="*/ 3310941 h 6872287"/>
              <a:gd name="connsiteX6" fmla="*/ 1920467 w 3981702"/>
              <a:gd name="connsiteY6" fmla="*/ 84214 h 6872287"/>
              <a:gd name="connsiteX7" fmla="*/ 2056998 w 3981702"/>
              <a:gd name="connsiteY7" fmla="*/ 14287 h 6872287"/>
              <a:gd name="connsiteX0" fmla="*/ 2056998 w 4039095"/>
              <a:gd name="connsiteY0" fmla="*/ 14287 h 6872287"/>
              <a:gd name="connsiteX1" fmla="*/ 4038852 w 4039095"/>
              <a:gd name="connsiteY1" fmla="*/ 0 h 6872287"/>
              <a:gd name="connsiteX2" fmla="*/ 3981702 w 4039095"/>
              <a:gd name="connsiteY2" fmla="*/ 6857999 h 6872287"/>
              <a:gd name="connsiteX3" fmla="*/ 2783919 w 4039095"/>
              <a:gd name="connsiteY3" fmla="*/ 6872287 h 6872287"/>
              <a:gd name="connsiteX4" fmla="*/ 2752534 w 4039095"/>
              <a:gd name="connsiteY4" fmla="*/ 6865044 h 6872287"/>
              <a:gd name="connsiteX5" fmla="*/ 0 w 4039095"/>
              <a:gd name="connsiteY5" fmla="*/ 3310941 h 6872287"/>
              <a:gd name="connsiteX6" fmla="*/ 1920467 w 4039095"/>
              <a:gd name="connsiteY6" fmla="*/ 84214 h 6872287"/>
              <a:gd name="connsiteX7" fmla="*/ 2056998 w 4039095"/>
              <a:gd name="connsiteY7" fmla="*/ 14287 h 6872287"/>
              <a:gd name="connsiteX0" fmla="*/ 2056998 w 3981702"/>
              <a:gd name="connsiteY0" fmla="*/ 0 h 6858000"/>
              <a:gd name="connsiteX1" fmla="*/ 3953127 w 3981702"/>
              <a:gd name="connsiteY1" fmla="*/ 0 h 6858000"/>
              <a:gd name="connsiteX2" fmla="*/ 3981702 w 3981702"/>
              <a:gd name="connsiteY2" fmla="*/ 6843712 h 6858000"/>
              <a:gd name="connsiteX3" fmla="*/ 2783919 w 3981702"/>
              <a:gd name="connsiteY3" fmla="*/ 6858000 h 6858000"/>
              <a:gd name="connsiteX4" fmla="*/ 2752534 w 3981702"/>
              <a:gd name="connsiteY4" fmla="*/ 6850757 h 6858000"/>
              <a:gd name="connsiteX5" fmla="*/ 0 w 3981702"/>
              <a:gd name="connsiteY5" fmla="*/ 3296654 h 6858000"/>
              <a:gd name="connsiteX6" fmla="*/ 1920467 w 3981702"/>
              <a:gd name="connsiteY6" fmla="*/ 69927 h 6858000"/>
              <a:gd name="connsiteX7" fmla="*/ 2056998 w 3981702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81702" h="6858000">
                <a:moveTo>
                  <a:pt x="2056998" y="0"/>
                </a:moveTo>
                <a:lnTo>
                  <a:pt x="3953127" y="0"/>
                </a:lnTo>
                <a:cubicBezTo>
                  <a:pt x="3957890" y="2286000"/>
                  <a:pt x="3976939" y="4557712"/>
                  <a:pt x="3981702" y="6843712"/>
                </a:cubicBezTo>
                <a:lnTo>
                  <a:pt x="2783919" y="6858000"/>
                </a:lnTo>
                <a:lnTo>
                  <a:pt x="2752534" y="6850757"/>
                </a:lnTo>
                <a:cubicBezTo>
                  <a:pt x="1169639" y="6443496"/>
                  <a:pt x="0" y="5006667"/>
                  <a:pt x="0" y="3296654"/>
                </a:cubicBezTo>
                <a:cubicBezTo>
                  <a:pt x="0" y="1903310"/>
                  <a:pt x="776551" y="691340"/>
                  <a:pt x="1920467" y="69927"/>
                </a:cubicBezTo>
                <a:lnTo>
                  <a:pt x="205699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10" name="图形 9" descr="显示一个装着文具人物的蓝色袋子的插图 ">
            <a:extLst>
              <a:ext uri="{FF2B5EF4-FFF2-40B4-BE49-F238E27FC236}">
                <a16:creationId xmlns:a16="http://schemas.microsoft.com/office/drawing/2014/main" id="{6F5EC1ED-E527-4E5A-A0D8-3D0719060D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48159" y="2203704"/>
            <a:ext cx="3444298" cy="242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95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>
            <a:extLst>
              <a:ext uri="{FF2B5EF4-FFF2-40B4-BE49-F238E27FC236}">
                <a16:creationId xmlns:a16="http://schemas.microsoft.com/office/drawing/2014/main" id="{D61755D0-5562-4A11-BF40-227C0B57E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/>
              <a:t>课程目标</a:t>
            </a:r>
          </a:p>
        </p:txBody>
      </p:sp>
      <p:sp>
        <p:nvSpPr>
          <p:cNvPr id="6" name="任意多边形：形状 14">
            <a:extLst>
              <a:ext uri="{FF2B5EF4-FFF2-40B4-BE49-F238E27FC236}">
                <a16:creationId xmlns:a16="http://schemas.microsoft.com/office/drawing/2014/main" id="{868E2822-F0BF-D949-B8E2-C5C9D5994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-28576" y="0"/>
            <a:ext cx="3987118" cy="6867328"/>
          </a:xfrm>
          <a:custGeom>
            <a:avLst/>
            <a:gdLst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4367464 w 4367464"/>
              <a:gd name="connsiteY2" fmla="*/ 6858000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3981702 w 4367464"/>
              <a:gd name="connsiteY2" fmla="*/ 6843712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7" fmla="*/ 2056998 w 4367464"/>
              <a:gd name="connsiteY7" fmla="*/ 0 h 6858000"/>
              <a:gd name="connsiteX0" fmla="*/ 2056998 w 3981702"/>
              <a:gd name="connsiteY0" fmla="*/ 28575 h 6886575"/>
              <a:gd name="connsiteX1" fmla="*/ 3881689 w 3981702"/>
              <a:gd name="connsiteY1" fmla="*/ 0 h 6886575"/>
              <a:gd name="connsiteX2" fmla="*/ 3981702 w 3981702"/>
              <a:gd name="connsiteY2" fmla="*/ 6872287 h 6886575"/>
              <a:gd name="connsiteX3" fmla="*/ 2783919 w 3981702"/>
              <a:gd name="connsiteY3" fmla="*/ 6886575 h 6886575"/>
              <a:gd name="connsiteX4" fmla="*/ 2752534 w 3981702"/>
              <a:gd name="connsiteY4" fmla="*/ 6879332 h 6886575"/>
              <a:gd name="connsiteX5" fmla="*/ 0 w 3981702"/>
              <a:gd name="connsiteY5" fmla="*/ 3325229 h 6886575"/>
              <a:gd name="connsiteX6" fmla="*/ 1920467 w 3981702"/>
              <a:gd name="connsiteY6" fmla="*/ 98502 h 6886575"/>
              <a:gd name="connsiteX7" fmla="*/ 2056998 w 3981702"/>
              <a:gd name="connsiteY7" fmla="*/ 28575 h 6886575"/>
              <a:gd name="connsiteX0" fmla="*/ 2056998 w 3981702"/>
              <a:gd name="connsiteY0" fmla="*/ 14287 h 6872287"/>
              <a:gd name="connsiteX1" fmla="*/ 3967414 w 3981702"/>
              <a:gd name="connsiteY1" fmla="*/ 0 h 6872287"/>
              <a:gd name="connsiteX2" fmla="*/ 3981702 w 3981702"/>
              <a:gd name="connsiteY2" fmla="*/ 6857999 h 6872287"/>
              <a:gd name="connsiteX3" fmla="*/ 2783919 w 3981702"/>
              <a:gd name="connsiteY3" fmla="*/ 6872287 h 6872287"/>
              <a:gd name="connsiteX4" fmla="*/ 2752534 w 3981702"/>
              <a:gd name="connsiteY4" fmla="*/ 6865044 h 6872287"/>
              <a:gd name="connsiteX5" fmla="*/ 0 w 3981702"/>
              <a:gd name="connsiteY5" fmla="*/ 3310941 h 6872287"/>
              <a:gd name="connsiteX6" fmla="*/ 1920467 w 3981702"/>
              <a:gd name="connsiteY6" fmla="*/ 84214 h 6872287"/>
              <a:gd name="connsiteX7" fmla="*/ 2056998 w 3981702"/>
              <a:gd name="connsiteY7" fmla="*/ 14287 h 6872287"/>
              <a:gd name="connsiteX0" fmla="*/ 2056998 w 4039095"/>
              <a:gd name="connsiteY0" fmla="*/ 14287 h 6872287"/>
              <a:gd name="connsiteX1" fmla="*/ 4038852 w 4039095"/>
              <a:gd name="connsiteY1" fmla="*/ 0 h 6872287"/>
              <a:gd name="connsiteX2" fmla="*/ 3981702 w 4039095"/>
              <a:gd name="connsiteY2" fmla="*/ 6857999 h 6872287"/>
              <a:gd name="connsiteX3" fmla="*/ 2783919 w 4039095"/>
              <a:gd name="connsiteY3" fmla="*/ 6872287 h 6872287"/>
              <a:gd name="connsiteX4" fmla="*/ 2752534 w 4039095"/>
              <a:gd name="connsiteY4" fmla="*/ 6865044 h 6872287"/>
              <a:gd name="connsiteX5" fmla="*/ 0 w 4039095"/>
              <a:gd name="connsiteY5" fmla="*/ 3310941 h 6872287"/>
              <a:gd name="connsiteX6" fmla="*/ 1920467 w 4039095"/>
              <a:gd name="connsiteY6" fmla="*/ 84214 h 6872287"/>
              <a:gd name="connsiteX7" fmla="*/ 2056998 w 4039095"/>
              <a:gd name="connsiteY7" fmla="*/ 14287 h 6872287"/>
              <a:gd name="connsiteX0" fmla="*/ 2056998 w 3981702"/>
              <a:gd name="connsiteY0" fmla="*/ 0 h 6858000"/>
              <a:gd name="connsiteX1" fmla="*/ 3953127 w 3981702"/>
              <a:gd name="connsiteY1" fmla="*/ 0 h 6858000"/>
              <a:gd name="connsiteX2" fmla="*/ 3981702 w 3981702"/>
              <a:gd name="connsiteY2" fmla="*/ 6843712 h 6858000"/>
              <a:gd name="connsiteX3" fmla="*/ 2783919 w 3981702"/>
              <a:gd name="connsiteY3" fmla="*/ 6858000 h 6858000"/>
              <a:gd name="connsiteX4" fmla="*/ 2752534 w 3981702"/>
              <a:gd name="connsiteY4" fmla="*/ 6850757 h 6858000"/>
              <a:gd name="connsiteX5" fmla="*/ 0 w 3981702"/>
              <a:gd name="connsiteY5" fmla="*/ 3296654 h 6858000"/>
              <a:gd name="connsiteX6" fmla="*/ 1920467 w 3981702"/>
              <a:gd name="connsiteY6" fmla="*/ 69927 h 6858000"/>
              <a:gd name="connsiteX7" fmla="*/ 2056998 w 3981702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81702" h="6858000">
                <a:moveTo>
                  <a:pt x="2056998" y="0"/>
                </a:moveTo>
                <a:lnTo>
                  <a:pt x="3953127" y="0"/>
                </a:lnTo>
                <a:cubicBezTo>
                  <a:pt x="3957890" y="2286000"/>
                  <a:pt x="3976939" y="4557712"/>
                  <a:pt x="3981702" y="6843712"/>
                </a:cubicBezTo>
                <a:lnTo>
                  <a:pt x="2783919" y="6858000"/>
                </a:lnTo>
                <a:lnTo>
                  <a:pt x="2752534" y="6850757"/>
                </a:lnTo>
                <a:cubicBezTo>
                  <a:pt x="1169639" y="6443496"/>
                  <a:pt x="0" y="5006667"/>
                  <a:pt x="0" y="3296654"/>
                </a:cubicBezTo>
                <a:cubicBezTo>
                  <a:pt x="0" y="1903310"/>
                  <a:pt x="776551" y="691340"/>
                  <a:pt x="1920467" y="69927"/>
                </a:cubicBezTo>
                <a:lnTo>
                  <a:pt x="2056998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5" name="图形 4" descr="显示一个紫色书本人物的插图">
            <a:extLst>
              <a:ext uri="{FF2B5EF4-FFF2-40B4-BE49-F238E27FC236}">
                <a16:creationId xmlns:a16="http://schemas.microsoft.com/office/drawing/2014/main" id="{66D65075-912A-0B45-A895-6C8FA62F34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688912" y="2074690"/>
            <a:ext cx="2240025" cy="2708619"/>
          </a:xfrm>
          <a:prstGeom prst="rect">
            <a:avLst/>
          </a:prstGeom>
        </p:spPr>
      </p:pic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7550585-CA92-EB41-9898-BB8983638A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9120" y="1935634"/>
            <a:ext cx="6858000" cy="4233672"/>
          </a:xfrm>
        </p:spPr>
        <p:txBody>
          <a:bodyPr rtlCol="0"/>
          <a:lstStyle/>
          <a:p>
            <a:pPr marL="342900" indent="-342900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介绍整个学年学生的学习内容，包括整体课程计划和目标。</a:t>
            </a:r>
          </a:p>
          <a:p>
            <a:pPr marL="342900" indent="-342900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包括详细的彩色课程提纲，供家长带回家使用。 </a:t>
            </a:r>
          </a:p>
          <a:p>
            <a:pPr marL="342900" indent="-342900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建议家长帮助学生学习的方法，例如每天一起阅读 </a:t>
            </a:r>
            <a:r>
              <a:rPr lang="en-US" altLang="zh-CN" dirty="0"/>
              <a:t>20 </a:t>
            </a:r>
            <a:r>
              <a:rPr lang="zh-CN" altLang="en-US" dirty="0"/>
              <a:t>分钟。</a:t>
            </a:r>
          </a:p>
          <a:p>
            <a:pPr marL="342900" indent="-342900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通过多个幻灯片介绍此信息。 </a:t>
            </a:r>
          </a:p>
          <a:p>
            <a:pPr rtl="0"/>
            <a:endParaRPr lang="zh-CN" altLang="en-US" dirty="0"/>
          </a:p>
          <a:p>
            <a:pPr rt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4736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534B320A-560D-4493-AA6A-79A2C8DC3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zh-CN" altLang="en-US"/>
              <a:t>课堂活动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9A2FFE3-A7C7-9249-96D4-8D9AC15E01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rtl="0">
              <a:lnSpc>
                <a:spcPts val="2800"/>
              </a:lnSpc>
            </a:pPr>
            <a:r>
              <a:rPr lang="zh-CN" altLang="en-US"/>
              <a:t>邀请家长参与到一项活动中，然后进行讨论。可包括以下创意：</a:t>
            </a:r>
          </a:p>
          <a:p>
            <a:pPr marL="285750" indent="-285750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解决一个数学问题，如估计罐子中豆子的数量。</a:t>
            </a:r>
          </a:p>
          <a:p>
            <a:pPr marL="285750" indent="-285750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写一封信，鼓励学生努力学习。 </a:t>
            </a:r>
          </a:p>
          <a:p>
            <a:pPr marL="285750" indent="-285750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开展课堂寻宝游戏，寻找孩子的作业、最喜欢的书和孩子的信息。 </a:t>
            </a:r>
          </a:p>
          <a:p>
            <a:pPr rtl="0"/>
            <a:endParaRPr lang="zh-CN" altLang="en-US"/>
          </a:p>
          <a:p>
            <a:pPr rtl="0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4939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13D4A52C-1616-4DE9-8F38-FB14C8732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/>
              <a:t>课程信息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C163D03-0474-4A43-A81C-E7FC3027F2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4400" y="1913294"/>
            <a:ext cx="6400800" cy="4206240"/>
          </a:xfrm>
        </p:spPr>
        <p:txBody>
          <a:bodyPr rtlCol="0"/>
          <a:lstStyle/>
          <a:p>
            <a:pPr marL="285750" indent="-285750" algn="l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 sz="1800"/>
              <a:t>介绍如何对学生进行评分和分级。</a:t>
            </a:r>
          </a:p>
          <a:p>
            <a:pPr marL="285750" indent="-285750" algn="l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 sz="1800"/>
              <a:t>告知家长将成绩单和进度报告送到家的时间。</a:t>
            </a:r>
          </a:p>
          <a:p>
            <a:pPr marL="285750" indent="-285750" algn="l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 sz="1800"/>
              <a:t>介绍学生需要完成的家庭作业量。</a:t>
            </a:r>
          </a:p>
          <a:p>
            <a:pPr marL="285750" indent="-285750" algn="l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 sz="1800"/>
              <a:t>提供即将举行的活动日历，例如课外实地参观学习和教师家长会谈。</a:t>
            </a:r>
            <a:endParaRPr lang="zh-CN" altLang="en-US"/>
          </a:p>
        </p:txBody>
      </p:sp>
      <p:sp>
        <p:nvSpPr>
          <p:cNvPr id="7" name="椭圆形 6">
            <a:extLst>
              <a:ext uri="{FF2B5EF4-FFF2-40B4-BE49-F238E27FC236}">
                <a16:creationId xmlns:a16="http://schemas.microsoft.com/office/drawing/2014/main" id="{B4E64823-B1F6-4468-BC94-C8D367BF3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37692" y="1714500"/>
            <a:ext cx="3429000" cy="3429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9" name="图形 8" descr="显示一个地球仪人物的插图 ">
            <a:extLst>
              <a:ext uri="{FF2B5EF4-FFF2-40B4-BE49-F238E27FC236}">
                <a16:creationId xmlns:a16="http://schemas.microsoft.com/office/drawing/2014/main" id="{ABDECD10-E1E7-4208-B869-09373BB9D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29672" y="2491609"/>
            <a:ext cx="2645040" cy="208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246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3FB7C4AF-BB0C-400D-A8AA-F137B0266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/>
              <a:t>课堂制度</a:t>
            </a:r>
          </a:p>
        </p:txBody>
      </p:sp>
      <p:sp>
        <p:nvSpPr>
          <p:cNvPr id="7" name="椭圆形 6">
            <a:extLst>
              <a:ext uri="{FF2B5EF4-FFF2-40B4-BE49-F238E27FC236}">
                <a16:creationId xmlns:a16="http://schemas.microsoft.com/office/drawing/2014/main" id="{AA4F2D27-80D1-43A4-B893-7086233F71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6716" y="1714500"/>
            <a:ext cx="3429000" cy="3429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9" name="图形 8" descr="显示一个直尺人物的插图 ">
            <a:extLst>
              <a:ext uri="{FF2B5EF4-FFF2-40B4-BE49-F238E27FC236}">
                <a16:creationId xmlns:a16="http://schemas.microsoft.com/office/drawing/2014/main" id="{4B6C31E8-1BAB-42D1-B428-60F38E95BF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423556" flipH="1">
            <a:off x="900791" y="3052708"/>
            <a:ext cx="3041146" cy="964260"/>
          </a:xfrm>
          <a:prstGeom prst="rect">
            <a:avLst/>
          </a:prstGeom>
        </p:spPr>
      </p:pic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562FEA6-8248-4738-93E1-2DBD6D4DB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9120" y="1947209"/>
            <a:ext cx="6858000" cy="4233672"/>
          </a:xfrm>
        </p:spPr>
        <p:txBody>
          <a:bodyPr rtlCol="0">
            <a:normAutofit/>
          </a:bodyPr>
          <a:lstStyle/>
          <a:p>
            <a:pPr marL="342900" indent="-342900" algn="l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介绍教室中的行为规范。 </a:t>
            </a:r>
          </a:p>
          <a:p>
            <a:pPr marL="342900" indent="-342900" algn="l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课堂制度可能包括：</a:t>
            </a:r>
          </a:p>
          <a:p>
            <a:pPr marL="800100" lvl="1" indent="-342900" algn="l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</a:rPr>
              <a:t>尊重他人。</a:t>
            </a:r>
          </a:p>
          <a:p>
            <a:pPr marL="800100" lvl="1" indent="-342900" algn="l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</a:rPr>
              <a:t>有责任心。</a:t>
            </a:r>
          </a:p>
          <a:p>
            <a:pPr marL="800100" lvl="1" indent="-342900" algn="l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</a:rPr>
              <a:t>听从老师指挥。</a:t>
            </a:r>
          </a:p>
          <a:p>
            <a:pPr marL="800100" lvl="1" indent="-342900" algn="l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</a:rPr>
              <a:t>守时。</a:t>
            </a:r>
          </a:p>
          <a:p>
            <a:pPr marL="800100" lvl="1" indent="-342900" algn="l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</a:rPr>
              <a:t>井然有序。</a:t>
            </a:r>
          </a:p>
          <a:p>
            <a:pPr marL="800100" lvl="1" indent="-342900" algn="l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</a:rPr>
              <a:t>积极主动。</a:t>
            </a:r>
          </a:p>
          <a:p>
            <a:pPr marL="800100" lvl="1" indent="-342900" algn="l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tx1">
                    <a:lumMod val="75000"/>
                    <a:lumOff val="25000"/>
                  </a:schemeClr>
                </a:solidFill>
              </a:rPr>
              <a:t>做好准备。</a:t>
            </a:r>
          </a:p>
          <a:p>
            <a:pPr rtl="0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8698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C4917F77-243B-4BBF-93F5-981B78189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/>
              <a:t>学校政策</a:t>
            </a:r>
          </a:p>
        </p:txBody>
      </p:sp>
      <p:sp>
        <p:nvSpPr>
          <p:cNvPr id="6" name="任意多边形：形状 14">
            <a:extLst>
              <a:ext uri="{FF2B5EF4-FFF2-40B4-BE49-F238E27FC236}">
                <a16:creationId xmlns:a16="http://schemas.microsoft.com/office/drawing/2014/main" id="{868E2822-F0BF-D949-B8E2-C5C9D5994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flipH="1">
            <a:off x="-81024" y="0"/>
            <a:ext cx="4023360" cy="6929752"/>
          </a:xfrm>
          <a:custGeom>
            <a:avLst/>
            <a:gdLst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4367464 w 4367464"/>
              <a:gd name="connsiteY2" fmla="*/ 6858000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3981702 w 4367464"/>
              <a:gd name="connsiteY2" fmla="*/ 6843712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7" fmla="*/ 2056998 w 4367464"/>
              <a:gd name="connsiteY7" fmla="*/ 0 h 6858000"/>
              <a:gd name="connsiteX0" fmla="*/ 2056998 w 3981702"/>
              <a:gd name="connsiteY0" fmla="*/ 28575 h 6886575"/>
              <a:gd name="connsiteX1" fmla="*/ 3881689 w 3981702"/>
              <a:gd name="connsiteY1" fmla="*/ 0 h 6886575"/>
              <a:gd name="connsiteX2" fmla="*/ 3981702 w 3981702"/>
              <a:gd name="connsiteY2" fmla="*/ 6872287 h 6886575"/>
              <a:gd name="connsiteX3" fmla="*/ 2783919 w 3981702"/>
              <a:gd name="connsiteY3" fmla="*/ 6886575 h 6886575"/>
              <a:gd name="connsiteX4" fmla="*/ 2752534 w 3981702"/>
              <a:gd name="connsiteY4" fmla="*/ 6879332 h 6886575"/>
              <a:gd name="connsiteX5" fmla="*/ 0 w 3981702"/>
              <a:gd name="connsiteY5" fmla="*/ 3325229 h 6886575"/>
              <a:gd name="connsiteX6" fmla="*/ 1920467 w 3981702"/>
              <a:gd name="connsiteY6" fmla="*/ 98502 h 6886575"/>
              <a:gd name="connsiteX7" fmla="*/ 2056998 w 3981702"/>
              <a:gd name="connsiteY7" fmla="*/ 28575 h 6886575"/>
              <a:gd name="connsiteX0" fmla="*/ 2056998 w 3981702"/>
              <a:gd name="connsiteY0" fmla="*/ 14287 h 6872287"/>
              <a:gd name="connsiteX1" fmla="*/ 3967414 w 3981702"/>
              <a:gd name="connsiteY1" fmla="*/ 0 h 6872287"/>
              <a:gd name="connsiteX2" fmla="*/ 3981702 w 3981702"/>
              <a:gd name="connsiteY2" fmla="*/ 6857999 h 6872287"/>
              <a:gd name="connsiteX3" fmla="*/ 2783919 w 3981702"/>
              <a:gd name="connsiteY3" fmla="*/ 6872287 h 6872287"/>
              <a:gd name="connsiteX4" fmla="*/ 2752534 w 3981702"/>
              <a:gd name="connsiteY4" fmla="*/ 6865044 h 6872287"/>
              <a:gd name="connsiteX5" fmla="*/ 0 w 3981702"/>
              <a:gd name="connsiteY5" fmla="*/ 3310941 h 6872287"/>
              <a:gd name="connsiteX6" fmla="*/ 1920467 w 3981702"/>
              <a:gd name="connsiteY6" fmla="*/ 84214 h 6872287"/>
              <a:gd name="connsiteX7" fmla="*/ 2056998 w 3981702"/>
              <a:gd name="connsiteY7" fmla="*/ 14287 h 6872287"/>
              <a:gd name="connsiteX0" fmla="*/ 2056998 w 4039095"/>
              <a:gd name="connsiteY0" fmla="*/ 14287 h 6872287"/>
              <a:gd name="connsiteX1" fmla="*/ 4038852 w 4039095"/>
              <a:gd name="connsiteY1" fmla="*/ 0 h 6872287"/>
              <a:gd name="connsiteX2" fmla="*/ 3981702 w 4039095"/>
              <a:gd name="connsiteY2" fmla="*/ 6857999 h 6872287"/>
              <a:gd name="connsiteX3" fmla="*/ 2783919 w 4039095"/>
              <a:gd name="connsiteY3" fmla="*/ 6872287 h 6872287"/>
              <a:gd name="connsiteX4" fmla="*/ 2752534 w 4039095"/>
              <a:gd name="connsiteY4" fmla="*/ 6865044 h 6872287"/>
              <a:gd name="connsiteX5" fmla="*/ 0 w 4039095"/>
              <a:gd name="connsiteY5" fmla="*/ 3310941 h 6872287"/>
              <a:gd name="connsiteX6" fmla="*/ 1920467 w 4039095"/>
              <a:gd name="connsiteY6" fmla="*/ 84214 h 6872287"/>
              <a:gd name="connsiteX7" fmla="*/ 2056998 w 4039095"/>
              <a:gd name="connsiteY7" fmla="*/ 14287 h 6872287"/>
              <a:gd name="connsiteX0" fmla="*/ 2056998 w 3981702"/>
              <a:gd name="connsiteY0" fmla="*/ 0 h 6858000"/>
              <a:gd name="connsiteX1" fmla="*/ 3953127 w 3981702"/>
              <a:gd name="connsiteY1" fmla="*/ 0 h 6858000"/>
              <a:gd name="connsiteX2" fmla="*/ 3981702 w 3981702"/>
              <a:gd name="connsiteY2" fmla="*/ 6843712 h 6858000"/>
              <a:gd name="connsiteX3" fmla="*/ 2783919 w 3981702"/>
              <a:gd name="connsiteY3" fmla="*/ 6858000 h 6858000"/>
              <a:gd name="connsiteX4" fmla="*/ 2752534 w 3981702"/>
              <a:gd name="connsiteY4" fmla="*/ 6850757 h 6858000"/>
              <a:gd name="connsiteX5" fmla="*/ 0 w 3981702"/>
              <a:gd name="connsiteY5" fmla="*/ 3296654 h 6858000"/>
              <a:gd name="connsiteX6" fmla="*/ 1920467 w 3981702"/>
              <a:gd name="connsiteY6" fmla="*/ 69927 h 6858000"/>
              <a:gd name="connsiteX7" fmla="*/ 2056998 w 3981702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81702" h="6858000">
                <a:moveTo>
                  <a:pt x="2056998" y="0"/>
                </a:moveTo>
                <a:lnTo>
                  <a:pt x="3953127" y="0"/>
                </a:lnTo>
                <a:cubicBezTo>
                  <a:pt x="3957890" y="2286000"/>
                  <a:pt x="3976939" y="4557712"/>
                  <a:pt x="3981702" y="6843712"/>
                </a:cubicBezTo>
                <a:lnTo>
                  <a:pt x="2783919" y="6858000"/>
                </a:lnTo>
                <a:lnTo>
                  <a:pt x="2752534" y="6850757"/>
                </a:lnTo>
                <a:cubicBezTo>
                  <a:pt x="1169639" y="6443496"/>
                  <a:pt x="0" y="5006667"/>
                  <a:pt x="0" y="3296654"/>
                </a:cubicBezTo>
                <a:cubicBezTo>
                  <a:pt x="0" y="1903310"/>
                  <a:pt x="776551" y="691340"/>
                  <a:pt x="1920467" y="69927"/>
                </a:cubicBezTo>
                <a:lnTo>
                  <a:pt x="205699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7" name="图形 6" descr="一个铅笔人物插图 ">
            <a:extLst>
              <a:ext uri="{FF2B5EF4-FFF2-40B4-BE49-F238E27FC236}">
                <a16:creationId xmlns:a16="http://schemas.microsoft.com/office/drawing/2014/main" id="{222ABB80-F4BD-D04A-9014-C1E1AC2799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492209">
            <a:off x="715004" y="1795108"/>
            <a:ext cx="1915595" cy="3267784"/>
          </a:xfrm>
          <a:prstGeom prst="rect">
            <a:avLst/>
          </a:prstGeom>
        </p:spPr>
      </p:pic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7550585-CA92-EB41-9898-BB8983638A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9120" y="1970358"/>
            <a:ext cx="6858000" cy="4233672"/>
          </a:xfrm>
        </p:spPr>
        <p:txBody>
          <a:bodyPr rtlCol="0"/>
          <a:lstStyle/>
          <a:p>
            <a:pPr marL="342900" indent="-342900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介绍学校如何处置学术和行为问题。</a:t>
            </a:r>
          </a:p>
          <a:p>
            <a:pPr marL="342900" indent="-342900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概述有关迟到、缺勤和纪律的学校政策。 </a:t>
            </a:r>
          </a:p>
          <a:p>
            <a:pPr marL="342900" indent="-342900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/>
              <a:t>提供以下相关政策信息：</a:t>
            </a:r>
          </a:p>
          <a:p>
            <a:pPr marL="800100" lvl="1" indent="-342900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bg1"/>
                </a:solidFill>
              </a:rPr>
              <a:t>因恶劣天气和其他原因临时放假。 </a:t>
            </a:r>
          </a:p>
          <a:p>
            <a:pPr marL="800100" lvl="1" indent="-342900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bg1"/>
                </a:solidFill>
              </a:rPr>
              <a:t>应急流程。</a:t>
            </a:r>
          </a:p>
          <a:p>
            <a:pPr marL="800100" lvl="1" indent="-342900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bg1"/>
                </a:solidFill>
              </a:rPr>
              <a:t>交通。 </a:t>
            </a:r>
          </a:p>
          <a:p>
            <a:pPr marL="800100" lvl="1" indent="-342900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bg1"/>
                </a:solidFill>
              </a:rPr>
              <a:t>校外活动。</a:t>
            </a:r>
          </a:p>
          <a:p>
            <a:pPr marL="800100" lvl="1" indent="-342900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bg1"/>
                </a:solidFill>
              </a:rPr>
              <a:t>志愿活动。 </a:t>
            </a:r>
          </a:p>
          <a:p>
            <a:pPr rtl="0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35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1489C1B-E610-4A9C-9D28-118BB1DC5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/>
              <a:t>参与进来！</a:t>
            </a:r>
          </a:p>
          <a:p>
            <a:pPr rtl="0"/>
            <a:endParaRPr lang="zh-CN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95168B-77B1-A847-B1E3-2433BEBFD3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pPr marL="285750" indent="-285750" algn="l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列出家长参与志愿计划、咨询委员会和 </a:t>
            </a:r>
            <a:r>
              <a:rPr lang="en-US" altLang="zh-CN" dirty="0"/>
              <a:t>PTA </a:t>
            </a:r>
            <a:r>
              <a:rPr lang="zh-CN" altLang="en-US" dirty="0"/>
              <a:t>的机会。</a:t>
            </a:r>
          </a:p>
          <a:p>
            <a:pPr marL="285750" indent="-285750" algn="l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 dirty="0"/>
              <a:t>提供报名表，欢迎家长帮助计划班级聚会或特殊活动。 </a:t>
            </a:r>
          </a:p>
          <a:p>
            <a:pPr rtl="0"/>
            <a:endParaRPr lang="zh-CN" altLang="en-US" dirty="0"/>
          </a:p>
          <a:p>
            <a:pPr rtl="0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0563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4E16C4-8E88-4788-939C-687DC13FB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/>
              <a:t>有问题？</a:t>
            </a:r>
          </a:p>
        </p:txBody>
      </p:sp>
      <p:sp>
        <p:nvSpPr>
          <p:cNvPr id="6" name="椭圆形 5">
            <a:extLst>
              <a:ext uri="{FF2B5EF4-FFF2-40B4-BE49-F238E27FC236}">
                <a16:creationId xmlns:a16="http://schemas.microsoft.com/office/drawing/2014/main" id="{1B916BCB-384D-4A08-BEE7-8E8B4C216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2070" y="1714500"/>
            <a:ext cx="3429000" cy="3429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pic>
        <p:nvPicPr>
          <p:cNvPr id="10" name="图形 9" descr="显示一个绿色卷笔刀人物的插图 ">
            <a:extLst>
              <a:ext uri="{FF2B5EF4-FFF2-40B4-BE49-F238E27FC236}">
                <a16:creationId xmlns:a16="http://schemas.microsoft.com/office/drawing/2014/main" id="{A5A4FC33-D142-4E28-8346-35D781135E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1580273" y="2306952"/>
            <a:ext cx="1572593" cy="2244095"/>
          </a:xfrm>
          <a:prstGeom prst="rect">
            <a:avLst/>
          </a:prstGeom>
        </p:spPr>
      </p:pic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6CC9A77-60CE-4D42-8E97-990157A99D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9120" y="1958784"/>
            <a:ext cx="6858000" cy="4233672"/>
          </a:xfrm>
        </p:spPr>
        <p:txBody>
          <a:bodyPr rtlCol="0"/>
          <a:lstStyle/>
          <a:p>
            <a:pPr marL="285750" indent="-285750" algn="l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solidFill>
                  <a:schemeClr val="bg1"/>
                </a:solidFill>
              </a:rPr>
              <a:t>请各位家长提问。</a:t>
            </a:r>
          </a:p>
          <a:p>
            <a:pPr marL="285750" indent="-285750" algn="l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 sz="1800">
                <a:solidFill>
                  <a:schemeClr val="bg1"/>
                </a:solidFill>
              </a:rPr>
              <a:t>请家长填写有关学生的调查问卷。 </a:t>
            </a:r>
          </a:p>
          <a:p>
            <a:pPr marL="742950" lvl="1" indent="-285750" algn="l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bg1"/>
                </a:solidFill>
              </a:rPr>
              <a:t>让他们描述希望学生提高的方面。</a:t>
            </a:r>
          </a:p>
          <a:p>
            <a:pPr marL="742950" lvl="1" indent="-285750" algn="l" rtl="0">
              <a:lnSpc>
                <a:spcPts val="2800"/>
              </a:lnSpc>
              <a:buFont typeface="Courier New" panose="02070309020205020404" pitchFamily="49" charset="0"/>
              <a:buChar char="o"/>
            </a:pPr>
            <a:r>
              <a:rPr lang="zh-CN" altLang="en-US" sz="1800">
                <a:solidFill>
                  <a:schemeClr val="bg1"/>
                </a:solidFill>
              </a:rPr>
              <a:t>让他们描述学生的性格、兴趣和才能。</a:t>
            </a:r>
          </a:p>
          <a:p>
            <a:pPr rtl="0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0515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back to school">
      <a:dk1>
        <a:sysClr val="windowText" lastClr="000000"/>
      </a:dk1>
      <a:lt1>
        <a:sysClr val="window" lastClr="FFFFFF"/>
      </a:lt1>
      <a:dk2>
        <a:srgbClr val="445EA2"/>
      </a:dk2>
      <a:lt2>
        <a:srgbClr val="EBEBEB"/>
      </a:lt2>
      <a:accent1>
        <a:srgbClr val="4495A2"/>
      </a:accent1>
      <a:accent2>
        <a:srgbClr val="7CA655"/>
      </a:accent2>
      <a:accent3>
        <a:srgbClr val="DFB240"/>
      </a:accent3>
      <a:accent4>
        <a:srgbClr val="DF8C40"/>
      </a:accent4>
      <a:accent5>
        <a:srgbClr val="DF5D40"/>
      </a:accent5>
      <a:accent6>
        <a:srgbClr val="8760AD"/>
      </a:accent6>
      <a:hlink>
        <a:srgbClr val="DF5D40"/>
      </a:hlink>
      <a:folHlink>
        <a:srgbClr val="8760AD"/>
      </a:folHlink>
    </a:clrScheme>
    <a:fontScheme name="Custom 30">
      <a:majorFont>
        <a:latin typeface="Kristen ITC"/>
        <a:ea typeface=""/>
        <a:cs typeface=""/>
      </a:majorFont>
      <a:minorFont>
        <a:latin typeface="Quir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04EE7CA-01E4-4C36-A155-A254FEC02701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40C9AB-22E5-4B15-9968-9BFD9A52E7C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DC9E6C82-D0C1-4F22-874F-B9325F072B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E904B8-1FB4-44AD-B9D5-D31AAFA711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416</Words>
  <PresentationFormat>宽屏</PresentationFormat>
  <Paragraphs>67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Microsoft YaHei UI</vt:lpstr>
      <vt:lpstr>Arial</vt:lpstr>
      <vt:lpstr>Courier New</vt:lpstr>
      <vt:lpstr>Office 主题</vt:lpstr>
      <vt:lpstr>南京小学 </vt:lpstr>
      <vt:lpstr>欢迎各位家长！</vt:lpstr>
      <vt:lpstr>课程目标</vt:lpstr>
      <vt:lpstr>课堂活动</vt:lpstr>
      <vt:lpstr>课程信息</vt:lpstr>
      <vt:lpstr>课堂制度</vt:lpstr>
      <vt:lpstr>学校政策</vt:lpstr>
      <vt:lpstr>参与进来！ </vt:lpstr>
      <vt:lpstr>有问题？</vt:lpstr>
      <vt:lpstr>讲义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2020-08-16T23:01:46Z</dcterms:created>
  <dcterms:modified xsi:type="dcterms:W3CDTF">2020-09-02T01:26:49Z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