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png" ContentType="image/png"/>
  <Default Extension="wdp" ContentType="image/vnd.ms-photo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commentAuthors.xml" ContentType="application/vnd.openxmlformats-officedocument.presentationml.commentAuthor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tableStyles.xml" ContentType="application/vnd.openxmlformats-officedocument.presentationml.tableStyles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8"/>
  </p:notesMasterIdLst>
  <p:handoutMasterIdLst>
    <p:handoutMasterId r:id="rId19"/>
  </p:handoutMasterIdLst>
  <p:sldIdLst>
    <p:sldId id="410" r:id="rId5"/>
    <p:sldId id="383" r:id="rId6"/>
    <p:sldId id="409" r:id="rId7"/>
    <p:sldId id="389" r:id="rId8"/>
    <p:sldId id="391" r:id="rId9"/>
    <p:sldId id="397" r:id="rId10"/>
    <p:sldId id="408" r:id="rId11"/>
    <p:sldId id="407" r:id="rId12"/>
    <p:sldId id="406" r:id="rId13"/>
    <p:sldId id="405" r:id="rId14"/>
    <p:sldId id="404" r:id="rId15"/>
    <p:sldId id="403" r:id="rId16"/>
    <p:sldId id="398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6327" autoAdjust="0"/>
  </p:normalViewPr>
  <p:slideViewPr>
    <p:cSldViewPr snapToGrid="0">
      <p:cViewPr varScale="1">
        <p:scale>
          <a:sx n="107" d="100"/>
          <a:sy n="107" d="100"/>
        </p:scale>
        <p:origin x="60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936" y="7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presProps" Target="/ppt/pres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microsoft.com/office/2018/10/relationships/authors" Target="/ppt/authors.xml" Id="rId25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commentAuthors" Target="/ppt/commentAuthor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openxmlformats.org/officeDocument/2006/relationships/tableStyles" Target="/ppt/tableStyles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heme" Target="/ppt/theme/theme12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viewProps" Target="/ppt/viewProps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B8988EDA-2429-47D8-B743-2A9E3770A27C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2024/2/20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>
              <a:defRPr lang="zh-CN" sz="1200"/>
            </a:lvl1pPr>
          </a:lstStyle>
          <a:p>
            <a:pPr rtl="0"/>
            <a:fld id="{E2C230DF-5933-439D-898F-38E9AC9BA68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页眉占位符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F3B9EF-0B6B-44C8-B607-BAA8BBF75DB7}" type="datetime1">
              <a:rPr lang="en-US" altLang="zh-CN" smtClean="0"/>
              <a:pPr/>
              <a:t>2024/2/20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9C7E07-3C67-C64C-8DA0-0404F6303970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50233131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34596896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14488140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304331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576248012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A89C7E07-3C67-C64C-8DA0-0404F6303970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94759380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内容和表格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任意多边形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5" name="任意多边形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7" name="任意多边形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91440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marL="137160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182880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spcBef>
                <a:spcPts val="6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两栏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任意多边形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3" name="任意多边形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4" name="任意多边形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spcBef>
                <a:spcPts val="6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格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9" name="表格占位符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94360" y="2628629"/>
            <a:ext cx="10972800" cy="3636740"/>
          </a:xfrm>
        </p:spPr>
        <p:txBody>
          <a:bodyPr rtlCol="0">
            <a:normAutofit/>
          </a:bodyPr>
          <a:lstStyle>
            <a:lvl1pPr>
              <a:defRPr lang="zh-CN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单击图标以添加表格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rmAutofit/>
          </a:bodyPr>
          <a:lstStyle>
            <a:lvl1pPr algn="l">
              <a:lnSpc>
                <a:spcPct val="80000"/>
              </a:lnSpc>
              <a:defRPr lang="zh-CN" sz="6000" b="1" i="0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grpSp>
        <p:nvGrpSpPr>
          <p:cNvPr id="9" name="组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8" name="文本占位符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lang="zh-CN" sz="2400" b="1" i="0">
                <a:solidFill>
                  <a:schemeClr val="tx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lang="zh-CN" sz="4000"/>
            </a:lvl2pPr>
            <a:lvl3pPr>
              <a:defRPr lang="zh-CN" sz="4000"/>
            </a:lvl3pPr>
            <a:lvl4pPr>
              <a:defRPr lang="zh-CN" sz="4000"/>
            </a:lvl4pPr>
            <a:lvl5pPr>
              <a:defRPr lang="zh-CN" sz="4000"/>
            </a:lvl5pPr>
          </a:lstStyle>
          <a:p>
            <a:pPr lvl="0" rtl="0"/>
            <a:r>
              <a:rPr lang="zh-CN" dirty="0"/>
              <a:t>单击此处添加文本</a:t>
            </a: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rmAutofit/>
          </a:bodyPr>
          <a:lstStyle>
            <a:lvl1pPr algn="l">
              <a:lnSpc>
                <a:spcPct val="80000"/>
              </a:lnSpc>
              <a:defRPr lang="zh-CN" sz="6000" b="1" i="0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grpSp>
        <p:nvGrpSpPr>
          <p:cNvPr id="9" name="组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cxnSp>
        <p:nvCxnSpPr>
          <p:cNvPr id="13" name="直接连接符​​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议程​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自选图形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8" name="任意多边形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9" name="任意多边形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2" name="标题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 spc="5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2" name="内容占位符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zh-CN" sz="2400" b="1" i="0" kern="1200" dirty="0">
                <a:solidFill>
                  <a:schemeClr val="tx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indent="-283464">
              <a:spcBef>
                <a:spcPts val="6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3" name="灯片编号占位符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2" name="日期占位符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rmAutofit/>
          </a:bodyPr>
          <a:lstStyle>
            <a:lvl1pPr marL="0" indent="0" algn="ctr">
              <a:buNone/>
              <a:defRPr lang="zh-CN" sz="2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6000" b="1" i="0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>
              <a:latin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rmAutofit/>
          </a:bodyPr>
          <a:lstStyle>
            <a:lvl1pPr algn="l">
              <a:lnSpc>
                <a:spcPct val="80000"/>
              </a:lnSpc>
              <a:defRPr lang="zh-CN" sz="6000" b="1" i="0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6" name="图片占位符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sp>
        <p:nvSpPr>
          <p:cNvPr id="18" name="文本占位符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lang="zh-CN" sz="2400" b="1" i="0">
                <a:solidFill>
                  <a:schemeClr val="tx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lang="zh-CN" sz="4000"/>
            </a:lvl2pPr>
            <a:lvl3pPr>
              <a:defRPr lang="zh-CN" sz="4000"/>
            </a:lvl3pPr>
            <a:lvl4pPr>
              <a:defRPr lang="zh-CN" sz="4000"/>
            </a:lvl4pPr>
            <a:lvl5pPr>
              <a:defRPr lang="zh-CN" sz="4000"/>
            </a:lvl5pPr>
          </a:lstStyle>
          <a:p>
            <a:pPr lvl="0" rtl="0"/>
            <a:r>
              <a:rPr lang="zh-CN" dirty="0"/>
              <a:t>单击此处添加文本</a:t>
            </a:r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汇总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组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任意多边形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2" name="任意多边形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3" name="任意多边形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32" name="标题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2" name="内容占位符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rmAutofit/>
          </a:bodyPr>
          <a:lstStyle>
            <a:lvl1pPr algn="l">
              <a:lnSpc>
                <a:spcPct val="80000"/>
              </a:lnSpc>
              <a:defRPr lang="zh-CN" sz="6000" b="1" i="0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grpSp>
        <p:nvGrpSpPr>
          <p:cNvPr id="9" name="组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cxnSp>
        <p:nvCxnSpPr>
          <p:cNvPr id="13" name="直接连接符​​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占位符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lang="zh-CN" sz="2400" b="1" i="0">
                <a:solidFill>
                  <a:schemeClr val="tx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lang="zh-CN" sz="4000"/>
            </a:lvl2pPr>
            <a:lvl3pPr>
              <a:defRPr lang="zh-CN" sz="4000"/>
            </a:lvl3pPr>
            <a:lvl4pPr>
              <a:defRPr lang="zh-CN" sz="4000"/>
            </a:lvl4pPr>
            <a:lvl5pPr>
              <a:defRPr lang="zh-CN" sz="4000"/>
            </a:lvl5pPr>
          </a:lstStyle>
          <a:p>
            <a:pPr lvl="0" rtl="0"/>
            <a:r>
              <a:rPr lang="zh-CN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两栏内容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任意多边形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3" name="任意多边形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4" name="任意多边形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2" name="内容占位符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283464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59436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marL="82296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100584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3" name="内容占位符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283464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54864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marL="82296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100584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自选图形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3" name="任意多边形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4" name="任意多边形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8" name="任意多边形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19" name="任意多边形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内容占位符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zh-CN" sz="20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endParaRPr lang="zh-CN" dirty="0"/>
          </a:p>
        </p:txBody>
      </p:sp>
      <p:sp>
        <p:nvSpPr>
          <p:cNvPr id="2" name="内容占位符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283464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marL="54864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marL="82296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marL="1005840"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、内容和图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lang="zh-CN" sz="44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单击此处添加标题 </a:t>
            </a:r>
          </a:p>
        </p:txBody>
      </p:sp>
      <p:sp>
        <p:nvSpPr>
          <p:cNvPr id="3" name="内容占位符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 indent="-283464">
              <a:spcBef>
                <a:spcPts val="1800"/>
              </a:spcBef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2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zh-CN"/>
            </a:defPPr>
            <a:lvl1pPr>
              <a:defRPr>
                <a:latin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12" name="标题占位符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0" name="日期占位符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zh-CN" sz="110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ea typeface="Microsoft YaHei UI" panose="020B0503020204020204" pitchFamily="34" charset="-122"/>
            </a:endParaRPr>
          </a:p>
        </p:txBody>
      </p:sp>
      <p:sp>
        <p:nvSpPr>
          <p:cNvPr id="32" name="幻灯片编号占位符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zh-CN" sz="1100" b="1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noProof="0" smtClean="0"/>
              <a:pPr/>
              <a:t>‹#›</a:t>
            </a:fld>
            <a:endParaRPr lang="zh-CN" altLang="en-US" noProof="0" dirty="0"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zh-CN" sz="4400" b="1" i="0" kern="1200" spc="100" baseline="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CN" sz="2800" b="0" i="0" kern="120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400" b="0" i="0" kern="120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000" b="0" i="0" kern="120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b="0" i="0" kern="120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b="0" i="0" kern="1200">
          <a:solidFill>
            <a:schemeClr val="bg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3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Relationship Type="http://schemas.microsoft.com/office/2007/relationships/hdphoto" Target="/ppt/media/hdphoto1.wdp" Id="rId4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32.jpe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76A9A9A7-F1D2-237D-AC72-E21A286F0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活力演讲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B14AAA-1F04-769D-E7F0-4F68C8EB928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584005"/>
            <a:ext cx="2825115" cy="399906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学会在演讲中注入活力，留下持久的印象。</a:t>
            </a:r>
          </a:p>
          <a:p>
            <a:pPr rtl="0"/>
            <a:r>
              <a:rPr lang="zh-CN" dirty="0"/>
              <a:t>有效沟通的目标之一是激励你的受众。</a:t>
            </a:r>
          </a:p>
        </p:txBody>
      </p:sp>
      <p:graphicFrame>
        <p:nvGraphicFramePr>
          <p:cNvPr id="8" name="表格占位符 2">
            <a:extLst>
              <a:ext uri="{FF2B5EF4-FFF2-40B4-BE49-F238E27FC236}">
                <a16:creationId xmlns:a16="http://schemas.microsoft.com/office/drawing/2014/main" id="{C60AA2D2-28D7-69D7-F6C5-B31DAD3332C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23338540"/>
              </p:ext>
            </p:extLst>
          </p:nvPr>
        </p:nvGraphicFramePr>
        <p:xfrm>
          <a:off x="3670300" y="584200"/>
          <a:ext cx="7930340" cy="396468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82585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982585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982585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982585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1137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指标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实际值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70891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70891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1137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51137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101273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b="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695141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59DC4-8B30-98A0-5BAB-C78BA4A4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最后的提示和要点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96FB3A-B62C-3DAB-4FD1-B4EBDD650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5746750" cy="359747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一致的排练</a:t>
            </a:r>
          </a:p>
          <a:p>
            <a:pPr lvl="1" rtl="0"/>
            <a:r>
              <a:rPr lang="zh-CN"/>
              <a:t>加强你的熟悉度</a:t>
            </a:r>
          </a:p>
          <a:p>
            <a:pPr rtl="0"/>
            <a:r>
              <a:rPr lang="zh-CN"/>
              <a:t>完善演讲风格</a:t>
            </a:r>
          </a:p>
          <a:p>
            <a:pPr lvl="1" rtl="0"/>
            <a:r>
              <a:rPr lang="zh-CN"/>
              <a:t>节奏、语气和重点</a:t>
            </a:r>
          </a:p>
          <a:p>
            <a:pPr rtl="0"/>
            <a:r>
              <a:rPr lang="zh-CN"/>
              <a:t>定时和过渡</a:t>
            </a:r>
          </a:p>
          <a:p>
            <a:pPr lvl="1" rtl="0"/>
            <a:r>
              <a:rPr lang="zh-CN"/>
              <a:t>目的是演讲流畅、专业</a:t>
            </a:r>
          </a:p>
          <a:p>
            <a:pPr rtl="0"/>
            <a:r>
              <a:rPr lang="zh-CN"/>
              <a:t>练习受众</a:t>
            </a:r>
          </a:p>
          <a:p>
            <a:pPr lvl="1" rtl="0"/>
            <a:r>
              <a:rPr lang="zh-CN"/>
              <a:t>争取同事来听并提供反馈</a:t>
            </a:r>
          </a:p>
          <a:p>
            <a:pPr lvl="1" rtl="0"/>
            <a:endParaRPr lang="zh-CN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E198AA-251D-4446-30C4-8F2FA7F6A7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20000" y="2676525"/>
            <a:ext cx="3947160" cy="359747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寻求反馈</a:t>
            </a:r>
          </a:p>
          <a:p>
            <a:pPr rtl="0"/>
            <a:r>
              <a:rPr lang="zh-CN"/>
              <a:t>反思表现</a:t>
            </a:r>
          </a:p>
          <a:p>
            <a:pPr rtl="0"/>
            <a:r>
              <a:rPr lang="zh-CN"/>
              <a:t>探索新技巧</a:t>
            </a:r>
          </a:p>
          <a:p>
            <a:pPr rtl="0"/>
            <a:r>
              <a:rPr lang="zh-CN"/>
              <a:t>设定个人目标</a:t>
            </a:r>
          </a:p>
          <a:p>
            <a:pPr rtl="0"/>
            <a:r>
              <a:rPr lang="zh-CN"/>
              <a:t>反复演练和调整</a:t>
            </a:r>
          </a:p>
        </p:txBody>
      </p:sp>
    </p:spTree>
    <p:extLst>
      <p:ext uri="{BB962C8B-B14F-4D97-AF65-F5344CB8AC3E}">
        <p14:creationId xmlns:p14="http://schemas.microsoft.com/office/powerpoint/2010/main" val="18507688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C7AB9C34-2B13-E66F-1053-2BA156F8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84005"/>
            <a:ext cx="10972800" cy="118872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4" name="表格占位符 3">
            <a:extLst>
              <a:ext uri="{FF2B5EF4-FFF2-40B4-BE49-F238E27FC236}">
                <a16:creationId xmlns:a16="http://schemas.microsoft.com/office/drawing/2014/main" id="{4D1FB21E-CCFB-8E64-064C-DB8195F86847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905757614"/>
              </p:ext>
            </p:extLst>
          </p:nvPr>
        </p:nvGraphicFramePr>
        <p:xfrm>
          <a:off x="593725" y="2628900"/>
          <a:ext cx="10991080" cy="35681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770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747770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747770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747770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solidFill>
                            <a:schemeClr val="bg1"/>
                          </a:solidFill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影响因素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solidFill>
                            <a:schemeClr val="bg1"/>
                          </a:solidFill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solidFill>
                            <a:schemeClr val="bg1"/>
                          </a:solidFill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solidFill>
                            <a:schemeClr val="bg1"/>
                          </a:solidFill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提升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594689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42861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谢谢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 rtlCol="0">
            <a:normAutofit lnSpcReduction="10000"/>
          </a:bodyPr>
          <a:lstStyle>
            <a:defPPr>
              <a:defRPr lang="zh-CN"/>
            </a:defPPr>
          </a:lstStyle>
          <a:p>
            <a:pPr rtl="0"/>
            <a:r>
              <a:rPr lang="zh-CN"/>
              <a:t>Brita Tamm</a:t>
            </a:r>
          </a:p>
          <a:p>
            <a:pPr rtl="0"/>
            <a:r>
              <a:rPr lang="zh-CN"/>
              <a:t>502-555-0152</a:t>
            </a:r>
          </a:p>
          <a:p>
            <a:pPr rtl="0"/>
            <a:r>
              <a:rPr lang="zh-CN"/>
              <a:t>brita@firstupconsultants.com</a:t>
            </a:r>
          </a:p>
          <a:p>
            <a:pPr rtl="0"/>
            <a:r>
              <a:rPr lang="zh-CN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基本演示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议程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简介</a:t>
            </a:r>
          </a:p>
          <a:p>
            <a:pPr rtl="0"/>
            <a:r>
              <a:rPr lang="zh-CN" dirty="0"/>
              <a:t>建立自信</a:t>
            </a:r>
          </a:p>
          <a:p>
            <a:pPr rtl="0"/>
            <a:r>
              <a:rPr lang="zh-CN" dirty="0"/>
              <a:t>吸引受众</a:t>
            </a:r>
          </a:p>
          <a:p>
            <a:pPr rtl="0"/>
            <a:r>
              <a:rPr lang="zh-CN" dirty="0"/>
              <a:t>视觉辅助</a:t>
            </a:r>
          </a:p>
          <a:p>
            <a:pPr rtl="0"/>
            <a:r>
              <a:rPr lang="zh-CN" dirty="0"/>
              <a:t>最后的提示和要点</a:t>
            </a:r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占位符 10" descr="植物特写">
            <a:extLst>
              <a:ext uri="{FF2B5EF4-FFF2-40B4-BE49-F238E27FC236}">
                <a16:creationId xmlns:a16="http://schemas.microsoft.com/office/drawing/2014/main" id="{8DB431A1-9806-9CFE-0E5F-1A5611C2A66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3"/>
          <a:stretch/>
        </p:blipFill>
        <p:spPr>
          <a:xfrm>
            <a:off x="0" y="0"/>
            <a:ext cx="12192000" cy="6880225"/>
          </a:xfr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9C37279A-330D-886F-340D-494A5005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强大的沟通</a:t>
            </a:r>
          </a:p>
        </p:txBody>
      </p:sp>
    </p:spTree>
    <p:extLst>
      <p:ext uri="{BB962C8B-B14F-4D97-AF65-F5344CB8AC3E}">
        <p14:creationId xmlns:p14="http://schemas.microsoft.com/office/powerpoint/2010/main" val="2249372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B8CE60-587E-1D5C-8B50-ED3441BA4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克服紧张</a:t>
            </a:r>
          </a:p>
        </p:txBody>
      </p:sp>
      <p:pic>
        <p:nvPicPr>
          <p:cNvPr id="12" name="图片占位符 4" descr="木纹特写">
            <a:extLst>
              <a:ext uri="{FF2B5EF4-FFF2-40B4-BE49-F238E27FC236}">
                <a16:creationId xmlns:a16="http://schemas.microsoft.com/office/drawing/2014/main" id="{7D5BDB53-9169-3BBC-9362-0539514AC7D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1113"/>
            <a:ext cx="5791200" cy="6880226"/>
          </a:xfrm>
        </p:spPr>
      </p:pic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02AE9C-BA1D-195E-3B93-A5A0CC03D8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835" y="4568602"/>
            <a:ext cx="5486400" cy="164592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自信提升策略</a:t>
            </a:r>
          </a:p>
        </p:txBody>
      </p:sp>
    </p:spTree>
    <p:extLst>
      <p:ext uri="{BB962C8B-B14F-4D97-AF65-F5344CB8AC3E}">
        <p14:creationId xmlns:p14="http://schemas.microsoft.com/office/powerpoint/2010/main" val="1440871986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吸引受众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628965" cy="370046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与受众进行眼神交流，创造一种亲密感和参与感</a:t>
            </a:r>
          </a:p>
          <a:p>
            <a:pPr rtl="0"/>
            <a:r>
              <a:rPr lang="zh-CN" dirty="0"/>
              <a:t>在演示中穿插相关的故事，使用叙述让你的内容令人难忘、影响深远</a:t>
            </a:r>
          </a:p>
          <a:p>
            <a:pPr rtl="0"/>
            <a:r>
              <a:rPr lang="zh-CN" dirty="0"/>
              <a:t>鼓励提问并提供深思熟虑的回答，提高受众的参与度</a:t>
            </a:r>
          </a:p>
          <a:p>
            <a:pPr rtl="0"/>
            <a:r>
              <a:rPr lang="zh-CN" dirty="0"/>
              <a:t>使用现场投票或调查来收集受众的意见，提高参与度，确保受众沉浸其中</a:t>
            </a:r>
          </a:p>
          <a:p>
            <a:pPr rtl="0"/>
            <a:endParaRPr lang="zh-CN" dirty="0"/>
          </a:p>
          <a:p>
            <a:pPr rtl="0"/>
            <a:endParaRPr lang="zh-CN" dirty="0"/>
          </a:p>
        </p:txBody>
      </p:sp>
      <p:grpSp>
        <p:nvGrpSpPr>
          <p:cNvPr id="19" name="组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任意多边形(F)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21" name="任意多边形(F)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  <p:sp>
          <p:nvSpPr>
            <p:cNvPr id="22" name="任意多边形(F)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>
                <a:latin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选择视觉辅助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1442CD-A26D-1761-8CE7-8BC3075BB4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4490827" cy="359747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这是公开演讲中使用的强大工具。它包括改变音高、音调和音量来传达情感、强调要点和保持兴趣：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881899" y="2676525"/>
            <a:ext cx="4275114" cy="359747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有效的肢体语言可以增强你的信息，让它更具影响力、更加令人难忘：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导航问答环节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7C3632C-2D2E-7026-33B8-EE42DA4BDB5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457201"/>
            <a:ext cx="5198269" cy="230505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提前了解你的资料</a:t>
            </a:r>
          </a:p>
          <a:p>
            <a:pPr rtl="0"/>
            <a:r>
              <a:rPr lang="zh-CN"/>
              <a:t>预测常见问题</a:t>
            </a:r>
          </a:p>
          <a:p>
            <a:pPr rtl="0"/>
            <a:r>
              <a:rPr lang="zh-CN"/>
              <a:t>排练你的回答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599B60-BF79-A832-6AD4-6C6FC6CE431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810595"/>
            <a:ext cx="5198269" cy="3319513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在问答环节保持冷静是展现自信和权威的关键。请考虑以下保持冷静的提示：</a:t>
            </a:r>
          </a:p>
          <a:p>
            <a:pPr lvl="1" rtl="0"/>
            <a:r>
              <a:rPr lang="zh-CN" dirty="0"/>
              <a:t>保持冷静</a:t>
            </a:r>
          </a:p>
          <a:p>
            <a:pPr lvl="1" rtl="0"/>
            <a:r>
              <a:rPr lang="zh-CN" dirty="0"/>
              <a:t>主动倾听</a:t>
            </a:r>
          </a:p>
          <a:p>
            <a:pPr lvl="1" rtl="0"/>
            <a:r>
              <a:rPr lang="zh-CN" dirty="0"/>
              <a:t>暂停并反思</a:t>
            </a:r>
          </a:p>
          <a:p>
            <a:pPr lvl="1" rtl="0"/>
            <a:r>
              <a:rPr lang="zh-CN" dirty="0"/>
              <a:t>保持眼神交流</a:t>
            </a:r>
          </a:p>
        </p:txBody>
      </p:sp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2A871D-B15E-C971-7C85-0AF173E3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演讲的影响力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F2E863-4A4C-76FE-444A-083F9304338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93725" y="3279775"/>
            <a:ext cx="4820957" cy="2994025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有效沟通的能力会给你的受众留下持久的影响。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  <a:p>
            <a:pPr rtl="0"/>
            <a:endParaRPr lang="zh-CN" dirty="0"/>
          </a:p>
        </p:txBody>
      </p:sp>
      <p:pic>
        <p:nvPicPr>
          <p:cNvPr id="5" name="图片占位符 52" descr="悬挂的灯泡">
            <a:extLst>
              <a:ext uri="{FF2B5EF4-FFF2-40B4-BE49-F238E27FC236}">
                <a16:creationId xmlns:a16="http://schemas.microsoft.com/office/drawing/2014/main" id="{F2B2501C-600C-11B3-1ECD-912D988906A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" r="16"/>
          <a:stretch/>
        </p:blipFill>
        <p:spPr>
          <a:xfrm>
            <a:off x="6096000" y="0"/>
            <a:ext cx="6118225" cy="6858000"/>
          </a:xfrm>
        </p:spPr>
      </p:pic>
    </p:spTree>
    <p:extLst>
      <p:ext uri="{BB962C8B-B14F-4D97-AF65-F5344CB8AC3E}">
        <p14:creationId xmlns:p14="http://schemas.microsoft.com/office/powerpoint/2010/main" val="298364507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CA0FE134-9032-4C7F-BC57-C7DE3F833363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A8A8ECD1-788F-484B-9043-D957FCFDF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442</ap:Words>
  <ap:PresentationFormat>宽屏</ap:PresentationFormat>
  <ap:Paragraphs>123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6">
      <vt:lpstr>Microsoft YaHei UI</vt:lpstr>
      <vt:lpstr>Arial</vt:lpstr>
      <vt:lpstr>自定义</vt:lpstr>
      <vt:lpstr>基本演示</vt:lpstr>
      <vt:lpstr>议程</vt:lpstr>
      <vt:lpstr>强大的沟通</vt:lpstr>
      <vt:lpstr>克服紧张</vt:lpstr>
      <vt:lpstr>吸引受众</vt:lpstr>
      <vt:lpstr>选择视觉辅助</vt:lpstr>
      <vt:lpstr>有效演讲技巧</vt:lpstr>
      <vt:lpstr>导航问答环节</vt:lpstr>
      <vt:lpstr>演讲的影响力</vt:lpstr>
      <vt:lpstr>活力演讲</vt:lpstr>
      <vt:lpstr>最后的提示和要点</vt:lpstr>
      <vt:lpstr>演讲参与度指标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2023-12-20T08:12:12Z</dcterms:created>
  <dcterms:modified xsi:type="dcterms:W3CDTF">2024-02-20T08:45:10Z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